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70" r:id="rId11"/>
    <p:sldId id="271" r:id="rId12"/>
    <p:sldId id="264" r:id="rId13"/>
    <p:sldId id="272" r:id="rId14"/>
    <p:sldId id="267" r:id="rId15"/>
    <p:sldId id="265" r:id="rId16"/>
    <p:sldId id="268" r:id="rId17"/>
    <p:sldId id="273" r:id="rId18"/>
    <p:sldId id="266"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04" autoAdjust="0"/>
    <p:restoredTop sz="94660"/>
  </p:normalViewPr>
  <p:slideViewPr>
    <p:cSldViewPr snapToGrid="0">
      <p:cViewPr varScale="1">
        <p:scale>
          <a:sx n="74" d="100"/>
          <a:sy n="74"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2F118-3CB9-4688-BD1A-8BB12C0D4E8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626D1C1-C571-464A-B579-DFCD0168CCDF}" type="pres">
      <dgm:prSet presAssocID="{3122F118-3CB9-4688-BD1A-8BB12C0D4E86}" presName="Name0" presStyleCnt="0">
        <dgm:presLayoutVars>
          <dgm:chMax val="1"/>
          <dgm:dir/>
          <dgm:animLvl val="ctr"/>
          <dgm:resizeHandles val="exact"/>
        </dgm:presLayoutVars>
      </dgm:prSet>
      <dgm:spPr/>
    </dgm:pt>
  </dgm:ptLst>
  <dgm:cxnLst>
    <dgm:cxn modelId="{618DFA96-3E20-444B-B8DF-D2965C3BC8C6}" type="presOf" srcId="{3122F118-3CB9-4688-BD1A-8BB12C0D4E86}" destId="{8626D1C1-C571-464A-B579-DFCD0168CCDF}"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2B5B-A1A5-49CC-ABF5-71805B06B9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E12A20-4B01-4E89-8F49-9BF566C51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0ACDF5-BDB1-431E-8DA9-674BBC0C3C37}"/>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F1D68DAA-53F4-4FEF-AA36-E1BA2B120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32939-609A-4C63-A235-AA73B9A619BD}"/>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266342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8891-E575-43BC-A508-0639E3A9C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8CA36E-8F8F-4209-B04D-B449645A13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ACA2E-D926-45F3-810E-603A5F21E08C}"/>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807FAC9E-7AA2-4FB1-A330-4A0991679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2753E-D6DC-4B0F-820F-9509E1EEDD30}"/>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97894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3F422-AE0D-4928-BD40-AB759E7A8C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3618F-7A43-4167-9D04-069318E34F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C579-B367-43E9-9A8E-3958E5E7BDA1}"/>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42AEA158-09F4-44F7-8CBA-9E0361776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8BFDB-E042-4BE9-89E7-8967F8FE0EFB}"/>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138801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9724-5329-4BA8-A73F-C234E41CF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64329A-C281-436C-B59E-578526A616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E5D64-2C6E-4A2F-8F24-08EC1DBE00B1}"/>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CFE85221-B0BD-4217-8ECA-842B8F072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D0BA8-9917-4639-AF87-BD6B46D3E32B}"/>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2336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0E10-8BF7-4DCA-805C-7F97B165D1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A78312-4E85-4E83-8506-7AEA5A1ED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ED8E34-E343-485B-9A4B-D367137319DF}"/>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8F66E10B-2538-4993-B408-9D9BB2CE6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F188C-DEF2-4CF0-A68E-BFC309925D2E}"/>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129723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5B93-51CD-4440-B08E-A519BC93D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1B622-6EC4-416A-A2E0-6BB7B49B58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CE548-3A8C-4EDE-9896-707D535056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CA085-6315-4E57-8548-E033B8468BD6}"/>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6" name="Footer Placeholder 5">
            <a:extLst>
              <a:ext uri="{FF2B5EF4-FFF2-40B4-BE49-F238E27FC236}">
                <a16:creationId xmlns:a16="http://schemas.microsoft.com/office/drawing/2014/main" id="{B9940F9E-740D-4901-8E54-0C977BE7B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67D05-256D-48A9-AFB0-EAB04A8C5FD8}"/>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4070981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70D0-F0D8-43FB-9100-06A7D361A6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B0920-7D38-436B-A64B-CCDC5F985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451066-29A8-4F03-8087-0DFEF30A7D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F72F2-5700-4172-8B0C-1A22CB971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B7FBC6-B357-487B-873B-B1CDA8BD84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B14E1-0C5E-4C34-B5B5-A1AEEAFB7E1C}"/>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8" name="Footer Placeholder 7">
            <a:extLst>
              <a:ext uri="{FF2B5EF4-FFF2-40B4-BE49-F238E27FC236}">
                <a16:creationId xmlns:a16="http://schemas.microsoft.com/office/drawing/2014/main" id="{F8A5D406-CE95-4F83-939A-1DA1BE2C91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F5F7D2-CA90-4804-AE67-CFBFF91C0D18}"/>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295875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E96C-D14A-4D0B-8789-B13FD2584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081308-D695-49F5-BD4A-72498A113A58}"/>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4" name="Footer Placeholder 3">
            <a:extLst>
              <a:ext uri="{FF2B5EF4-FFF2-40B4-BE49-F238E27FC236}">
                <a16:creationId xmlns:a16="http://schemas.microsoft.com/office/drawing/2014/main" id="{F61D0D67-A947-40EC-82CD-01F2B3EA9D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C4A8D4-0B7E-459B-9076-2C4038022FB4}"/>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398917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AE5C0-B974-4D02-8CAD-4571C742F45D}"/>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3" name="Footer Placeholder 2">
            <a:extLst>
              <a:ext uri="{FF2B5EF4-FFF2-40B4-BE49-F238E27FC236}">
                <a16:creationId xmlns:a16="http://schemas.microsoft.com/office/drawing/2014/main" id="{DEDD2CA7-9721-4DF7-AE37-B628EBAD8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9D9CE-8479-4851-9951-352F674D7D3E}"/>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329857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90AA-1B5A-4EF5-AA72-AA230CBCA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C7B88-CF44-41A8-A7F3-83A563CB69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42959C-7453-4D99-9204-C46788FAB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D79A79-3C73-455F-86C7-E165BAFBB361}"/>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6" name="Footer Placeholder 5">
            <a:extLst>
              <a:ext uri="{FF2B5EF4-FFF2-40B4-BE49-F238E27FC236}">
                <a16:creationId xmlns:a16="http://schemas.microsoft.com/office/drawing/2014/main" id="{5E8659C1-BE05-485D-BC45-36A2DAC61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0006E-FFAC-4611-8122-5D4B149D55A8}"/>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166421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19E6-B113-423A-AF6A-F62DCCA9C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CD3953-AC1B-4CAD-B38B-4B7CC1C4D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68538-290A-4779-BB82-C056E55E8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FBFF12-C6A5-4DE9-9CA6-4BFF07F060F6}"/>
              </a:ext>
            </a:extLst>
          </p:cNvPr>
          <p:cNvSpPr>
            <a:spLocks noGrp="1"/>
          </p:cNvSpPr>
          <p:nvPr>
            <p:ph type="dt" sz="half" idx="10"/>
          </p:nvPr>
        </p:nvSpPr>
        <p:spPr/>
        <p:txBody>
          <a:bodyPr/>
          <a:lstStyle/>
          <a:p>
            <a:fld id="{D39F10A3-ECB7-492C-9A26-575D7ED5D71F}" type="datetimeFigureOut">
              <a:rPr lang="en-US" smtClean="0"/>
              <a:t>5/19/2018</a:t>
            </a:fld>
            <a:endParaRPr lang="en-US"/>
          </a:p>
        </p:txBody>
      </p:sp>
      <p:sp>
        <p:nvSpPr>
          <p:cNvPr id="6" name="Footer Placeholder 5">
            <a:extLst>
              <a:ext uri="{FF2B5EF4-FFF2-40B4-BE49-F238E27FC236}">
                <a16:creationId xmlns:a16="http://schemas.microsoft.com/office/drawing/2014/main" id="{526BE133-43A2-4887-A502-0E48222E5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43548-BA24-4F3F-B353-91874DFD3CAA}"/>
              </a:ext>
            </a:extLst>
          </p:cNvPr>
          <p:cNvSpPr>
            <a:spLocks noGrp="1"/>
          </p:cNvSpPr>
          <p:nvPr>
            <p:ph type="sldNum" sz="quarter" idx="12"/>
          </p:nvPr>
        </p:nvSpPr>
        <p:spPr/>
        <p:txBody>
          <a:bodyPr/>
          <a:lstStyle/>
          <a:p>
            <a:fld id="{EA6D9FA0-52AA-402E-BC79-9136E90653F1}" type="slidenum">
              <a:rPr lang="en-US" smtClean="0"/>
              <a:t>‹#›</a:t>
            </a:fld>
            <a:endParaRPr lang="en-US"/>
          </a:p>
        </p:txBody>
      </p:sp>
    </p:spTree>
    <p:extLst>
      <p:ext uri="{BB962C8B-B14F-4D97-AF65-F5344CB8AC3E}">
        <p14:creationId xmlns:p14="http://schemas.microsoft.com/office/powerpoint/2010/main" val="3412100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250F6-F2C1-471B-A6D7-63B4148A5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3F3AE-8864-4D43-8B9C-BCD9B5114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273DA-A84A-4C68-8F43-9589055AA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F10A3-ECB7-492C-9A26-575D7ED5D71F}" type="datetimeFigureOut">
              <a:rPr lang="en-US" smtClean="0"/>
              <a:t>5/19/2018</a:t>
            </a:fld>
            <a:endParaRPr lang="en-US"/>
          </a:p>
        </p:txBody>
      </p:sp>
      <p:sp>
        <p:nvSpPr>
          <p:cNvPr id="5" name="Footer Placeholder 4">
            <a:extLst>
              <a:ext uri="{FF2B5EF4-FFF2-40B4-BE49-F238E27FC236}">
                <a16:creationId xmlns:a16="http://schemas.microsoft.com/office/drawing/2014/main" id="{BF40FB60-0E81-4103-AEAF-BC0AB6238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CD91A-1BC4-49AA-B71D-26385FB67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D9FA0-52AA-402E-BC79-9136E90653F1}" type="slidenum">
              <a:rPr lang="en-US" smtClean="0"/>
              <a:t>‹#›</a:t>
            </a:fld>
            <a:endParaRPr lang="en-US"/>
          </a:p>
        </p:txBody>
      </p:sp>
    </p:spTree>
    <p:extLst>
      <p:ext uri="{BB962C8B-B14F-4D97-AF65-F5344CB8AC3E}">
        <p14:creationId xmlns:p14="http://schemas.microsoft.com/office/powerpoint/2010/main" val="3257471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1.xml"/><Relationship Id="rId7" Type="http://schemas.openxmlformats.org/officeDocument/2006/relationships/image" Target="../media/image2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27.wmf"/></Relationships>
</file>

<file path=ppt/slides/_rels/slide1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3.png"/><Relationship Id="rId7" Type="http://schemas.openxmlformats.org/officeDocument/2006/relationships/image" Target="../media/image17.tmp"/><Relationship Id="rId2" Type="http://schemas.openxmlformats.org/officeDocument/2006/relationships/image" Target="../media/image12.tmp"/><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119CC-7A6E-462F-A974-70A2A64C5A4B}"/>
              </a:ext>
            </a:extLst>
          </p:cNvPr>
          <p:cNvSpPr/>
          <p:nvPr/>
        </p:nvSpPr>
        <p:spPr>
          <a:xfrm>
            <a:off x="1545464" y="605308"/>
            <a:ext cx="8281115"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6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আজকের মাল্টিমিডিয়া শ্রেণিকক্ষে সবাইকে... </a:t>
            </a:r>
            <a:endParaRPr lang="en-US" sz="36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6" name="Picture 5">
            <a:extLst>
              <a:ext uri="{FF2B5EF4-FFF2-40B4-BE49-F238E27FC236}">
                <a16:creationId xmlns:a16="http://schemas.microsoft.com/office/drawing/2014/main" id="{517EFC8F-B6CB-4937-A82B-C834073EF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419" y="1584103"/>
            <a:ext cx="4828160" cy="3734872"/>
          </a:xfrm>
          <a:prstGeom prst="rect">
            <a:avLst/>
          </a:prstGeom>
          <a:ln w="57150">
            <a:solidFill>
              <a:srgbClr val="00B0F0"/>
            </a:solidFill>
          </a:ln>
          <a:scene3d>
            <a:camera prst="perspectiveContrastingLeftFacing"/>
            <a:lightRig rig="threePt" dir="t"/>
          </a:scene3d>
        </p:spPr>
      </p:pic>
      <p:sp>
        <p:nvSpPr>
          <p:cNvPr id="9" name="Rectangle 8">
            <a:extLst>
              <a:ext uri="{FF2B5EF4-FFF2-40B4-BE49-F238E27FC236}">
                <a16:creationId xmlns:a16="http://schemas.microsoft.com/office/drawing/2014/main" id="{1FFC1A49-7166-4A1B-B471-6A131072A9B6}"/>
              </a:ext>
            </a:extLst>
          </p:cNvPr>
          <p:cNvSpPr/>
          <p:nvPr/>
        </p:nvSpPr>
        <p:spPr>
          <a:xfrm>
            <a:off x="313916" y="6022593"/>
            <a:ext cx="8281115"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latin typeface="NikoshBAN" panose="02000000000000000000" pitchFamily="2" charset="0"/>
                <a:cs typeface="NikoshBAN" panose="02000000000000000000" pitchFamily="2" charset="0"/>
              </a:rPr>
              <a:t>তোমরা সবাই কেমন আছো? </a:t>
            </a:r>
            <a:endParaRPr lang="en-US" sz="2400" dirty="0">
              <a:ln w="0"/>
              <a:solidFill>
                <a:schemeClr val="tx1"/>
              </a:solidFill>
              <a:latin typeface="NikoshBAN" panose="02000000000000000000" pitchFamily="2" charset="0"/>
              <a:cs typeface="NikoshBAN" panose="02000000000000000000" pitchFamily="2" charset="0"/>
            </a:endParaRPr>
          </a:p>
        </p:txBody>
      </p:sp>
      <p:sp>
        <p:nvSpPr>
          <p:cNvPr id="10" name="Rectangle: Top Corners One Rounded and One Snipped 9">
            <a:extLst>
              <a:ext uri="{FF2B5EF4-FFF2-40B4-BE49-F238E27FC236}">
                <a16:creationId xmlns:a16="http://schemas.microsoft.com/office/drawing/2014/main" id="{A82113AB-1AE4-4648-A46D-B21C23771859}"/>
              </a:ext>
            </a:extLst>
          </p:cNvPr>
          <p:cNvSpPr/>
          <p:nvPr/>
        </p:nvSpPr>
        <p:spPr>
          <a:xfrm>
            <a:off x="313916" y="6141993"/>
            <a:ext cx="2944129" cy="429564"/>
          </a:xfrm>
          <a:prstGeom prst="snipRoundRect">
            <a:avLst>
              <a:gd name="adj1" fmla="val 0"/>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0573ADE-1B25-4A39-95BC-4BE7AF921DCA}"/>
              </a:ext>
            </a:extLst>
          </p:cNvPr>
          <p:cNvCxnSpPr/>
          <p:nvPr/>
        </p:nvCxnSpPr>
        <p:spPr>
          <a:xfrm>
            <a:off x="924391" y="4153659"/>
            <a:ext cx="476163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Rectangle: Top Corners One Rounded and One Snipped 11">
            <a:extLst>
              <a:ext uri="{FF2B5EF4-FFF2-40B4-BE49-F238E27FC236}">
                <a16:creationId xmlns:a16="http://schemas.microsoft.com/office/drawing/2014/main" id="{40A85986-EAD4-4C50-87A4-21979025D68D}"/>
              </a:ext>
            </a:extLst>
          </p:cNvPr>
          <p:cNvSpPr/>
          <p:nvPr/>
        </p:nvSpPr>
        <p:spPr>
          <a:xfrm>
            <a:off x="8196852" y="6147946"/>
            <a:ext cx="3700884" cy="429564"/>
          </a:xfrm>
          <a:prstGeom prst="snipRoundRect">
            <a:avLst>
              <a:gd name="adj1" fmla="val 0"/>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E9A7D11-6F92-4782-9116-4D842B7CAB27}"/>
              </a:ext>
            </a:extLst>
          </p:cNvPr>
          <p:cNvSpPr/>
          <p:nvPr/>
        </p:nvSpPr>
        <p:spPr>
          <a:xfrm>
            <a:off x="840615" y="4156557"/>
            <a:ext cx="244366"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5A98F6-1E51-4863-A33C-BB2103BEA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708" y="2299082"/>
            <a:ext cx="3437898" cy="2607769"/>
          </a:xfrm>
          <a:prstGeom prst="rect">
            <a:avLst/>
          </a:prstGeom>
          <a:scene3d>
            <a:camera prst="perspectiveContrastingLeftFacing"/>
            <a:lightRig rig="threePt" dir="t"/>
          </a:scene3d>
        </p:spPr>
      </p:pic>
      <p:sp>
        <p:nvSpPr>
          <p:cNvPr id="14" name="Rectangle 13">
            <a:extLst>
              <a:ext uri="{FF2B5EF4-FFF2-40B4-BE49-F238E27FC236}">
                <a16:creationId xmlns:a16="http://schemas.microsoft.com/office/drawing/2014/main" id="{7026963A-6327-43C6-AE17-6242F83087ED}"/>
              </a:ext>
            </a:extLst>
          </p:cNvPr>
          <p:cNvSpPr/>
          <p:nvPr/>
        </p:nvSpPr>
        <p:spPr>
          <a:xfrm>
            <a:off x="3258045" y="3441102"/>
            <a:ext cx="4288663" cy="4378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Plain">
              <a:avLst/>
            </a:prstTxWarp>
            <a:noAutofit/>
          </a:bodyPr>
          <a:lstStyle/>
          <a:p>
            <a:pPr algn="r"/>
            <a:r>
              <a:rPr lang="bn-BD" sz="4800" dirty="0">
                <a:ln w="0"/>
                <a:solidFill>
                  <a:schemeClr val="tx1"/>
                </a:solidFill>
                <a:effectLst>
                  <a:glow rad="63500">
                    <a:schemeClr val="accent5">
                      <a:satMod val="175000"/>
                      <a:alpha val="40000"/>
                    </a:schemeClr>
                  </a:glow>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স্বা গ ত ম </a:t>
            </a:r>
            <a:endParaRPr lang="en-US" sz="4800" dirty="0">
              <a:ln w="0"/>
              <a:solidFill>
                <a:schemeClr val="tx1"/>
              </a:solidFill>
              <a:effectLst>
                <a:glow rad="63500">
                  <a:schemeClr val="accent5">
                    <a:satMod val="175000"/>
                    <a:alpha val="40000"/>
                  </a:schemeClr>
                </a:glow>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5" name="Picture 14">
            <a:extLst>
              <a:ext uri="{FF2B5EF4-FFF2-40B4-BE49-F238E27FC236}">
                <a16:creationId xmlns:a16="http://schemas.microsoft.com/office/drawing/2014/main" id="{B0A46B1F-4611-4C07-8944-533AC08D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459" y="1262130"/>
            <a:ext cx="2412573" cy="4627097"/>
          </a:xfrm>
          <a:prstGeom prst="rect">
            <a:avLst/>
          </a:prstGeom>
        </p:spPr>
      </p:pic>
    </p:spTree>
    <p:extLst>
      <p:ext uri="{BB962C8B-B14F-4D97-AF65-F5344CB8AC3E}">
        <p14:creationId xmlns:p14="http://schemas.microsoft.com/office/powerpoint/2010/main" val="305762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19000" fill="hold" grpId="0" nodeType="withEffect">
                                  <p:stCondLst>
                                    <p:cond delay="0"/>
                                  </p:stCondLst>
                                  <p:childTnLst>
                                    <p:animMotion origin="layout" path="M -1.25E-6 -4.81481E-6 L 1.4086 0.02246 " pathEditMode="relative" rAng="0" ptsTypes="AA">
                                      <p:cBhvr>
                                        <p:cTn id="6" dur="20000" fill="hold"/>
                                        <p:tgtEl>
                                          <p:spTgt spid="9"/>
                                        </p:tgtEl>
                                        <p:attrNameLst>
                                          <p:attrName>ppt_x</p:attrName>
                                          <p:attrName>ppt_y</p:attrName>
                                        </p:attrNameLst>
                                      </p:cBhvr>
                                      <p:rCtr x="70430" y="1111"/>
                                    </p:animMotion>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000"/>
                                        <p:tgtEl>
                                          <p:spTgt spid="11"/>
                                        </p:tgtEl>
                                      </p:cBhvr>
                                    </p:animEffect>
                                  </p:childTnLst>
                                </p:cTn>
                              </p:par>
                              <p:par>
                                <p:cTn id="10" presetID="63" presetClass="path" presetSubtype="0" repeatCount="indefinite" decel="50000" fill="hold" grpId="0" nodeType="withEffect">
                                  <p:stCondLst>
                                    <p:cond delay="0"/>
                                  </p:stCondLst>
                                  <p:childTnLst>
                                    <p:animMotion origin="layout" path="M -0.00312 -0.00394 L 0.37631 -0.0044 " pathEditMode="relative" rAng="0" ptsTypes="AA">
                                      <p:cBhvr>
                                        <p:cTn id="11" dur="1000" fill="hold"/>
                                        <p:tgtEl>
                                          <p:spTgt spid="13"/>
                                        </p:tgtEl>
                                        <p:attrNameLst>
                                          <p:attrName>ppt_x</p:attrName>
                                          <p:attrName>ppt_y</p:attrName>
                                        </p:attrNameLst>
                                      </p:cBhvr>
                                      <p:rCtr x="18971" y="-23"/>
                                    </p:animMotion>
                                  </p:childTnLst>
                                </p:cTn>
                              </p:par>
                              <p:par>
                                <p:cTn id="12" presetID="22" presetClass="entr" presetSubtype="2"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35" presetClass="path" presetSubtype="0" accel="50000" decel="50000" fill="hold" grpId="1" nodeType="withEffect">
                                  <p:stCondLst>
                                    <p:cond delay="0"/>
                                  </p:stCondLst>
                                  <p:childTnLst>
                                    <p:animMotion origin="layout" path="M 0.09778 0.0007 L -0.16823 0.0007 " pathEditMode="relative" rAng="0" ptsTypes="AA">
                                      <p:cBhvr>
                                        <p:cTn id="16" dur="2000" fill="hold"/>
                                        <p:tgtEl>
                                          <p:spTgt spid="14"/>
                                        </p:tgtEl>
                                        <p:attrNameLst>
                                          <p:attrName>ppt_x</p:attrName>
                                          <p:attrName>ppt_y</p:attrName>
                                        </p:attrNameLst>
                                      </p:cBhvr>
                                      <p:rCtr x="-133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933FF6-7B42-4599-AB57-F85AC1877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22" y="630867"/>
            <a:ext cx="5316828" cy="4351035"/>
          </a:xfrm>
          <a:prstGeom prst="rect">
            <a:avLst/>
          </a:prstGeom>
          <a:ln w="88900" cap="sq" cmpd="thickThin">
            <a:solidFill>
              <a:srgbClr val="000000"/>
            </a:solidFill>
            <a:prstDash val="solid"/>
            <a:miter lim="800000"/>
          </a:ln>
          <a:effectLst>
            <a:innerShdw blurRad="76200">
              <a:srgbClr val="000000"/>
            </a:innerShdw>
          </a:effectLst>
        </p:spPr>
      </p:pic>
      <p:sp>
        <p:nvSpPr>
          <p:cNvPr id="6" name="Speech Bubble: Rectangle with Corners Rounded 5">
            <a:extLst>
              <a:ext uri="{FF2B5EF4-FFF2-40B4-BE49-F238E27FC236}">
                <a16:creationId xmlns:a16="http://schemas.microsoft.com/office/drawing/2014/main" id="{2DABE9DF-9262-4248-ABBF-C3AC8F9BA304}"/>
              </a:ext>
            </a:extLst>
          </p:cNvPr>
          <p:cNvSpPr/>
          <p:nvPr/>
        </p:nvSpPr>
        <p:spPr>
          <a:xfrm>
            <a:off x="432042" y="5427885"/>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দেশের অধকাংশ নারী বেকার/ কর্মহীন তাই তাদের বোঝা মনে করা হয়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3" name="Picture 2">
            <a:extLst>
              <a:ext uri="{FF2B5EF4-FFF2-40B4-BE49-F238E27FC236}">
                <a16:creationId xmlns:a16="http://schemas.microsoft.com/office/drawing/2014/main" id="{43F1A82A-2E13-4A6D-B082-0E11EA58B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52" y="630866"/>
            <a:ext cx="5384874" cy="4351035"/>
          </a:xfrm>
          <a:prstGeom prst="rect">
            <a:avLst/>
          </a:prstGeom>
          <a:ln w="88900" cap="sq" cmpd="thickThin">
            <a:solidFill>
              <a:srgbClr val="000000"/>
            </a:solidFill>
            <a:prstDash val="solid"/>
            <a:miter lim="800000"/>
          </a:ln>
          <a:effectLst>
            <a:innerShdw blurRad="76200">
              <a:srgbClr val="000000"/>
            </a:innerShdw>
          </a:effectLst>
        </p:spPr>
      </p:pic>
      <p:sp>
        <p:nvSpPr>
          <p:cNvPr id="7" name="Speech Bubble: Rectangle with Corners Rounded 6">
            <a:extLst>
              <a:ext uri="{FF2B5EF4-FFF2-40B4-BE49-F238E27FC236}">
                <a16:creationId xmlns:a16="http://schemas.microsoft.com/office/drawing/2014/main" id="{D4D8577A-355F-4921-AE90-A0E38E694CE3}"/>
              </a:ext>
            </a:extLst>
          </p:cNvPr>
          <p:cNvSpPr/>
          <p:nvPr/>
        </p:nvSpPr>
        <p:spPr>
          <a:xfrm>
            <a:off x="6349098" y="5427885"/>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অনেক সম্পদশালী ব্যক্তি ইচ্ছে করে যৌতুক দেয় যাতে তার মেয়ে শশুর বাড়ি মাথা উচু করে থাকতে পারে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9256506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A47F0-6455-444B-9443-21786047C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22" y="517954"/>
            <a:ext cx="5565178" cy="4427533"/>
          </a:xfrm>
          <a:prstGeom prst="rect">
            <a:avLst/>
          </a:prstGeom>
          <a:ln w="88900" cap="sq" cmpd="thickThin">
            <a:solidFill>
              <a:srgbClr val="000000"/>
            </a:solidFill>
            <a:prstDash val="solid"/>
            <a:miter lim="800000"/>
          </a:ln>
          <a:effectLst>
            <a:innerShdw blurRad="76200">
              <a:srgbClr val="000000"/>
            </a:innerShdw>
          </a:effectLst>
        </p:spPr>
      </p:pic>
      <p:sp>
        <p:nvSpPr>
          <p:cNvPr id="6" name="Speech Bubble: Rectangle with Corners Rounded 5">
            <a:extLst>
              <a:ext uri="{FF2B5EF4-FFF2-40B4-BE49-F238E27FC236}">
                <a16:creationId xmlns:a16="http://schemas.microsoft.com/office/drawing/2014/main" id="{0C4E087F-E548-4F26-A8A3-05F4AF4E2D0E}"/>
              </a:ext>
            </a:extLst>
          </p:cNvPr>
          <p:cNvSpPr/>
          <p:nvPr/>
        </p:nvSpPr>
        <p:spPr>
          <a:xfrm>
            <a:off x="432042" y="5427885"/>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হিদু ধর্মে কন্য পিতার সম্পত্তির ওয়ারিশ নয় বলে কন্যার পিতা বিয়ের সময় নগদ অর্থ প্রদান করে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7" name="Speech Bubble: Rectangle with Corners Rounded 6">
            <a:extLst>
              <a:ext uri="{FF2B5EF4-FFF2-40B4-BE49-F238E27FC236}">
                <a16:creationId xmlns:a16="http://schemas.microsoft.com/office/drawing/2014/main" id="{7C9DFBCB-896C-43FF-B7B4-61334BF5851A}"/>
              </a:ext>
            </a:extLst>
          </p:cNvPr>
          <p:cNvSpPr/>
          <p:nvPr/>
        </p:nvSpPr>
        <p:spPr>
          <a:xfrm>
            <a:off x="6344350" y="1008285"/>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ছাড়া... </a:t>
            </a:r>
            <a:endParaRPr lang="en-US"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8" name="Speech Bubble: Rectangle with Corners Rounded 7">
            <a:extLst>
              <a:ext uri="{FF2B5EF4-FFF2-40B4-BE49-F238E27FC236}">
                <a16:creationId xmlns:a16="http://schemas.microsoft.com/office/drawing/2014/main" id="{273D3D33-B846-4CBA-9074-CA26DA2DA57E}"/>
              </a:ext>
            </a:extLst>
          </p:cNvPr>
          <p:cNvSpPr/>
          <p:nvPr/>
        </p:nvSpPr>
        <p:spPr>
          <a:xfrm>
            <a:off x="6344350" y="2434448"/>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ধর্মীয় গোড়ামী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Speech Bubble: Rectangle with Corners Rounded 8">
            <a:extLst>
              <a:ext uri="{FF2B5EF4-FFF2-40B4-BE49-F238E27FC236}">
                <a16:creationId xmlns:a16="http://schemas.microsoft.com/office/drawing/2014/main" id="{096DC197-1D2B-42DB-8878-B153A1F36603}"/>
              </a:ext>
            </a:extLst>
          </p:cNvPr>
          <p:cNvSpPr/>
          <p:nvPr/>
        </p:nvSpPr>
        <p:spPr>
          <a:xfrm>
            <a:off x="6592700" y="2309807"/>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বংশ গৌরব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Speech Bubble: Rectangle with Corners Rounded 9">
            <a:extLst>
              <a:ext uri="{FF2B5EF4-FFF2-40B4-BE49-F238E27FC236}">
                <a16:creationId xmlns:a16="http://schemas.microsoft.com/office/drawing/2014/main" id="{2D90E231-3BA8-4E2B-8888-81E738B0726B}"/>
              </a:ext>
            </a:extLst>
          </p:cNvPr>
          <p:cNvSpPr/>
          <p:nvPr/>
        </p:nvSpPr>
        <p:spPr>
          <a:xfrm>
            <a:off x="6592700" y="4185162"/>
            <a:ext cx="5316828"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নারীর স্বামীর সংসারে পরনির্ভশীলতা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94950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1" nodeType="clickEffect">
                                  <p:stCondLst>
                                    <p:cond delay="0"/>
                                  </p:stCondLst>
                                  <p:childTnLst>
                                    <p:animEffect transition="out" filter="wipe(righ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par>
                                <p:cTn id="23" presetID="2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9" grpId="0"/>
      <p:bldP spid="9" grpId="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7907BA-71A5-4C57-A1A9-CEAEED010F19}"/>
              </a:ext>
            </a:extLst>
          </p:cNvPr>
          <p:cNvGraphicFramePr/>
          <p:nvPr>
            <p:extLst/>
          </p:nvPr>
        </p:nvGraphicFramePr>
        <p:xfrm>
          <a:off x="1" y="386366"/>
          <a:ext cx="11964472" cy="6375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238C02CA-4601-440E-9610-FF629F8D86B0}"/>
              </a:ext>
            </a:extLst>
          </p:cNvPr>
          <p:cNvSpPr/>
          <p:nvPr/>
        </p:nvSpPr>
        <p:spPr>
          <a:xfrm>
            <a:off x="4057068" y="544303"/>
            <a:ext cx="3226601" cy="798489"/>
          </a:xfrm>
          <a:prstGeom prst="rect">
            <a:avLst/>
          </a:prstGeom>
          <a:noFill/>
          <a:effectLst>
            <a:glow rad="63500">
              <a:schemeClr val="accent6">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জোড়ায় কাজ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Oval 7">
            <a:extLst>
              <a:ext uri="{FF2B5EF4-FFF2-40B4-BE49-F238E27FC236}">
                <a16:creationId xmlns:a16="http://schemas.microsoft.com/office/drawing/2014/main" id="{C7C67001-BF67-40B6-A90B-F685559CD89A}"/>
              </a:ext>
            </a:extLst>
          </p:cNvPr>
          <p:cNvSpPr/>
          <p:nvPr/>
        </p:nvSpPr>
        <p:spPr>
          <a:xfrm>
            <a:off x="3670703" y="277065"/>
            <a:ext cx="1390917" cy="1332967"/>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8184E0-1E5B-405A-8EC3-03A2A7CA6D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503" y="2080279"/>
            <a:ext cx="3124200" cy="2697440"/>
          </a:xfrm>
          <a:prstGeom prst="rect">
            <a:avLst/>
          </a:prstGeom>
          <a:ln w="88900" cap="sq" cmpd="thickThin">
            <a:solidFill>
              <a:srgbClr val="000000"/>
            </a:solidFill>
            <a:prstDash val="solid"/>
            <a:miter lim="800000"/>
          </a:ln>
          <a:effectLst>
            <a:innerShdw blurRad="76200">
              <a:srgbClr val="000000"/>
            </a:innerShdw>
          </a:effectLst>
          <a:scene3d>
            <a:camera prst="perspectiveContrastingRightFacing"/>
            <a:lightRig rig="threePt" dir="t"/>
          </a:scene3d>
        </p:spPr>
      </p:pic>
      <p:sp>
        <p:nvSpPr>
          <p:cNvPr id="10" name="Rectangle 9">
            <a:extLst>
              <a:ext uri="{FF2B5EF4-FFF2-40B4-BE49-F238E27FC236}">
                <a16:creationId xmlns:a16="http://schemas.microsoft.com/office/drawing/2014/main" id="{401CFC03-91C7-4E2C-8EAD-3978F786082E}"/>
              </a:ext>
            </a:extLst>
          </p:cNvPr>
          <p:cNvSpPr/>
          <p:nvPr/>
        </p:nvSpPr>
        <p:spPr>
          <a:xfrm>
            <a:off x="2057924" y="3333622"/>
            <a:ext cx="5453737" cy="523220"/>
          </a:xfrm>
          <a:prstGeom prst="rect">
            <a:avLst/>
          </a:prstGeom>
        </p:spPr>
        <p:txBody>
          <a:bodyPr wrap="none" anchor="ctr">
            <a:spAutoFit/>
          </a:bodyPr>
          <a:lstStyle/>
          <a:p>
            <a:pPr algn="just"/>
            <a:r>
              <a:rPr lang="bn-BD"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দারিদ্রতা কিভাবে যৌতুকে প্রভাবিত ব্যাখ্যা কর। </a:t>
            </a:r>
          </a:p>
        </p:txBody>
      </p:sp>
      <p:cxnSp>
        <p:nvCxnSpPr>
          <p:cNvPr id="11" name="Straight Connector 10">
            <a:extLst>
              <a:ext uri="{FF2B5EF4-FFF2-40B4-BE49-F238E27FC236}">
                <a16:creationId xmlns:a16="http://schemas.microsoft.com/office/drawing/2014/main" id="{037D5533-0283-4522-A8ED-EBAC888DF6B2}"/>
              </a:ext>
            </a:extLst>
          </p:cNvPr>
          <p:cNvCxnSpPr>
            <a:cxnSpLocks/>
          </p:cNvCxnSpPr>
          <p:nvPr/>
        </p:nvCxnSpPr>
        <p:spPr>
          <a:xfrm flipH="1" flipV="1">
            <a:off x="3904413" y="3918398"/>
            <a:ext cx="5561558" cy="1294"/>
          </a:xfrm>
          <a:prstGeom prst="line">
            <a:avLst/>
          </a:prstGeom>
          <a:ln w="38100">
            <a:solidFill>
              <a:srgbClr val="00B050"/>
            </a:solidFill>
            <a:prstDash val="sysDot"/>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1788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63" presetClass="path" presetSubtype="0" accel="50000" decel="50000" fill="hold" grpId="1" nodeType="withEffect">
                                  <p:stCondLst>
                                    <p:cond delay="0"/>
                                  </p:stCondLst>
                                  <p:childTnLst>
                                    <p:animMotion origin="layout" path="M -0.05326 -0.01112 L 0.16107 -0.01158 " pathEditMode="relative" rAng="0" ptsTypes="AA">
                                      <p:cBhvr>
                                        <p:cTn id="9" dur="2000" fill="hold"/>
                                        <p:tgtEl>
                                          <p:spTgt spid="10"/>
                                        </p:tgtEl>
                                        <p:attrNameLst>
                                          <p:attrName>ppt_x</p:attrName>
                                          <p:attrName>ppt_y</p:attrName>
                                        </p:attrNameLst>
                                      </p:cBhvr>
                                      <p:rCtr x="10716" y="-23"/>
                                    </p:animMotion>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EDF8949-2B29-408C-AA49-3301CCFBAC72}"/>
              </a:ext>
            </a:extLst>
          </p:cNvPr>
          <p:cNvSpPr/>
          <p:nvPr/>
        </p:nvSpPr>
        <p:spPr>
          <a:xfrm>
            <a:off x="-141667" y="412764"/>
            <a:ext cx="7839854" cy="594543"/>
          </a:xfrm>
          <a:prstGeom prst="wedgeRoundRectCallout">
            <a:avLst>
              <a:gd name="adj1" fmla="val -21530"/>
              <a:gd name="adj2" fmla="val 39822"/>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এসো নিচের ভিডিওটি দেখি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aphicFrame>
        <p:nvGraphicFramePr>
          <p:cNvPr id="8" name="Object 7">
            <a:hlinkClick r:id="" action="ppaction://ole?verb=0"/>
            <a:extLst>
              <a:ext uri="{FF2B5EF4-FFF2-40B4-BE49-F238E27FC236}">
                <a16:creationId xmlns:a16="http://schemas.microsoft.com/office/drawing/2014/main" id="{070AA3C8-1BCD-4FA5-9C12-B5955FF70E4B}"/>
              </a:ext>
            </a:extLst>
          </p:cNvPr>
          <p:cNvGraphicFramePr>
            <a:graphicFrameLocks noChangeAspect="1"/>
          </p:cNvGraphicFramePr>
          <p:nvPr>
            <p:extLst>
              <p:ext uri="{D42A27DB-BD31-4B8C-83A1-F6EECF244321}">
                <p14:modId xmlns:p14="http://schemas.microsoft.com/office/powerpoint/2010/main" val="3267244350"/>
              </p:ext>
            </p:extLst>
          </p:nvPr>
        </p:nvGraphicFramePr>
        <p:xfrm>
          <a:off x="4125013" y="2050564"/>
          <a:ext cx="3668712" cy="2588654"/>
        </p:xfrm>
        <a:graphic>
          <a:graphicData uri="http://schemas.openxmlformats.org/presentationml/2006/ole">
            <mc:AlternateContent xmlns:mc="http://schemas.openxmlformats.org/markup-compatibility/2006">
              <mc:Choice xmlns:v="urn:schemas-microsoft-com:vml" Requires="v">
                <p:oleObj spid="_x0000_s2067" name="Packager Shell Object" showAsIcon="1" r:id="rId3" imgW="3669480" imgH="512640" progId="Package">
                  <p:embed/>
                </p:oleObj>
              </mc:Choice>
              <mc:Fallback>
                <p:oleObj name="Packager Shell Object" showAsIcon="1" r:id="rId3" imgW="3669480" imgH="512640" progId="Package">
                  <p:embed/>
                  <p:pic>
                    <p:nvPicPr>
                      <p:cNvPr id="0" name=""/>
                      <p:cNvPicPr/>
                      <p:nvPr/>
                    </p:nvPicPr>
                    <p:blipFill>
                      <a:blip r:embed="rId4"/>
                      <a:stretch>
                        <a:fillRect/>
                      </a:stretch>
                    </p:blipFill>
                    <p:spPr>
                      <a:xfrm>
                        <a:off x="4125013" y="2050564"/>
                        <a:ext cx="3668712" cy="258865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pic>
                </p:oleObj>
              </mc:Fallback>
            </mc:AlternateContent>
          </a:graphicData>
        </a:graphic>
      </p:graphicFrame>
    </p:spTree>
    <p:extLst>
      <p:ext uri="{BB962C8B-B14F-4D97-AF65-F5344CB8AC3E}">
        <p14:creationId xmlns:p14="http://schemas.microsoft.com/office/powerpoint/2010/main" val="49679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60C08B-3784-4122-9FAD-498AFB1AAFB1}"/>
              </a:ext>
            </a:extLst>
          </p:cNvPr>
          <p:cNvSpPr/>
          <p:nvPr/>
        </p:nvSpPr>
        <p:spPr>
          <a:xfrm>
            <a:off x="630096" y="447317"/>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নিরোধ আইন..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20" name="Picture 19">
            <a:extLst>
              <a:ext uri="{FF2B5EF4-FFF2-40B4-BE49-F238E27FC236}">
                <a16:creationId xmlns:a16="http://schemas.microsoft.com/office/drawing/2014/main" id="{AAAA5C44-FA01-43D5-8BB0-9E66D280F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56" y="1145995"/>
            <a:ext cx="5165396" cy="3644946"/>
          </a:xfrm>
          <a:prstGeom prst="rect">
            <a:avLst/>
          </a:prstGeom>
          <a:ln w="88900" cap="sq" cmpd="thickThin">
            <a:solidFill>
              <a:srgbClr val="000000"/>
            </a:solidFill>
            <a:prstDash val="solid"/>
            <a:miter lim="800000"/>
          </a:ln>
          <a:effectLst>
            <a:innerShdw blurRad="76200">
              <a:srgbClr val="000000"/>
            </a:innerShdw>
          </a:effectLst>
        </p:spPr>
      </p:pic>
      <p:sp>
        <p:nvSpPr>
          <p:cNvPr id="21" name="Rectangle 20">
            <a:extLst>
              <a:ext uri="{FF2B5EF4-FFF2-40B4-BE49-F238E27FC236}">
                <a16:creationId xmlns:a16="http://schemas.microsoft.com/office/drawing/2014/main" id="{26EFBB93-CBD0-46AB-9E64-FB394D448430}"/>
              </a:ext>
            </a:extLst>
          </p:cNvPr>
          <p:cNvSpPr/>
          <p:nvPr/>
        </p:nvSpPr>
        <p:spPr>
          <a:xfrm>
            <a:off x="630096" y="4954923"/>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একটি সামাজিক ব্যাধি ও শাস্তি যোগ্য অপরাধ..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23" name="Picture 22">
            <a:extLst>
              <a:ext uri="{FF2B5EF4-FFF2-40B4-BE49-F238E27FC236}">
                <a16:creationId xmlns:a16="http://schemas.microsoft.com/office/drawing/2014/main" id="{1D3D4E7B-A0A5-4BF3-8158-8BBD19DDF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536" y="1268121"/>
            <a:ext cx="5014308" cy="2865997"/>
          </a:xfrm>
          <a:prstGeom prst="rect">
            <a:avLst/>
          </a:prstGeom>
          <a:ln w="88900" cap="sq" cmpd="thickThin">
            <a:solidFill>
              <a:srgbClr val="000000"/>
            </a:solidFill>
            <a:prstDash val="solid"/>
            <a:miter lim="800000"/>
          </a:ln>
          <a:effectLst>
            <a:innerShdw blurRad="76200">
              <a:srgbClr val="000000"/>
            </a:innerShdw>
          </a:effectLst>
        </p:spPr>
      </p:pic>
      <p:sp>
        <p:nvSpPr>
          <p:cNvPr id="24" name="Rectangle 23">
            <a:extLst>
              <a:ext uri="{FF2B5EF4-FFF2-40B4-BE49-F238E27FC236}">
                <a16:creationId xmlns:a16="http://schemas.microsoft.com/office/drawing/2014/main" id="{1FFD01DE-7E51-48E9-BFE1-36B539EF27D7}"/>
              </a:ext>
            </a:extLst>
          </p:cNvPr>
          <p:cNvSpPr/>
          <p:nvPr/>
        </p:nvSpPr>
        <p:spPr>
          <a:xfrm>
            <a:off x="6275450" y="4544521"/>
            <a:ext cx="5916550"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আইনানুযায়ী ৫০০ টাকা পর্যন্ত উপহার দিলে যৌতুক </a:t>
            </a:r>
          </a:p>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হিসেবে গন্য হয় না।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590537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F26377C-BCAD-4191-A37B-DC5844FE7909}"/>
              </a:ext>
            </a:extLst>
          </p:cNvPr>
          <p:cNvSpPr/>
          <p:nvPr/>
        </p:nvSpPr>
        <p:spPr>
          <a:xfrm>
            <a:off x="1622657" y="5051475"/>
            <a:ext cx="3154295"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 বছরের কারাভোগ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5" name="Rectangle 34">
            <a:extLst>
              <a:ext uri="{FF2B5EF4-FFF2-40B4-BE49-F238E27FC236}">
                <a16:creationId xmlns:a16="http://schemas.microsoft.com/office/drawing/2014/main" id="{6150AA92-DB25-4B7D-8B6F-135AB4597AF0}"/>
              </a:ext>
            </a:extLst>
          </p:cNvPr>
          <p:cNvSpPr/>
          <p:nvPr/>
        </p:nvSpPr>
        <p:spPr>
          <a:xfrm>
            <a:off x="899044" y="285503"/>
            <a:ext cx="9113364"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১৯৮০ সালের যৌতুক নিরোধ আইন অনুযায়ী যৌতুক প্রদান বা গ্রহনকারীর শাস্তি....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37" name="Picture 36">
            <a:extLst>
              <a:ext uri="{FF2B5EF4-FFF2-40B4-BE49-F238E27FC236}">
                <a16:creationId xmlns:a16="http://schemas.microsoft.com/office/drawing/2014/main" id="{897D7666-A081-435C-A40B-C22D8FDFB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21" y="1251611"/>
            <a:ext cx="4834876" cy="3697956"/>
          </a:xfrm>
          <a:prstGeom prst="rect">
            <a:avLst/>
          </a:prstGeom>
          <a:ln w="88900" cap="sq" cmpd="thickThin">
            <a:solidFill>
              <a:srgbClr val="000000"/>
            </a:solidFill>
            <a:prstDash val="solid"/>
            <a:miter lim="800000"/>
          </a:ln>
          <a:effectLst>
            <a:innerShdw blurRad="76200">
              <a:srgbClr val="000000"/>
            </a:innerShdw>
          </a:effectLst>
        </p:spPr>
      </p:pic>
      <p:pic>
        <p:nvPicPr>
          <p:cNvPr id="39" name="Picture 38">
            <a:extLst>
              <a:ext uri="{FF2B5EF4-FFF2-40B4-BE49-F238E27FC236}">
                <a16:creationId xmlns:a16="http://schemas.microsoft.com/office/drawing/2014/main" id="{0D659273-FE5A-418D-9150-F1C214D3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46439"/>
            <a:ext cx="5476179" cy="2308299"/>
          </a:xfrm>
          <a:prstGeom prst="rect">
            <a:avLst/>
          </a:prstGeom>
          <a:ln w="88900" cap="sq" cmpd="thickThin">
            <a:solidFill>
              <a:srgbClr val="000000"/>
            </a:solidFill>
            <a:prstDash val="solid"/>
            <a:miter lim="800000"/>
          </a:ln>
          <a:effectLst>
            <a:innerShdw blurRad="76200">
              <a:srgbClr val="000000"/>
            </a:innerShdw>
          </a:effectLst>
        </p:spPr>
      </p:pic>
      <p:sp>
        <p:nvSpPr>
          <p:cNvPr id="40" name="Rectangle 39">
            <a:extLst>
              <a:ext uri="{FF2B5EF4-FFF2-40B4-BE49-F238E27FC236}">
                <a16:creationId xmlns:a16="http://schemas.microsoft.com/office/drawing/2014/main" id="{4D6E801A-4A4E-446E-A774-FF69DF944938}"/>
              </a:ext>
            </a:extLst>
          </p:cNvPr>
          <p:cNvSpPr/>
          <p:nvPr/>
        </p:nvSpPr>
        <p:spPr>
          <a:xfrm>
            <a:off x="7415048" y="4723064"/>
            <a:ext cx="3154295"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৫০০০ টাকা জরিমানা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3059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08ECF0-7CF6-4D38-9E78-42632CD46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65" y="725993"/>
            <a:ext cx="5210207" cy="3991382"/>
          </a:xfrm>
          <a:prstGeom prst="rect">
            <a:avLst/>
          </a:prstGeom>
          <a:ln w="88900" cap="sq" cmpd="thickThin">
            <a:solidFill>
              <a:srgbClr val="000000"/>
            </a:solidFill>
            <a:prstDash val="solid"/>
            <a:miter lim="800000"/>
          </a:ln>
          <a:effectLst>
            <a:innerShdw blurRad="76200">
              <a:srgbClr val="000000"/>
            </a:innerShdw>
          </a:effectLst>
          <a:scene3d>
            <a:camera prst="perspectiveFront"/>
            <a:lightRig rig="threePt" dir="t"/>
          </a:scene3d>
        </p:spPr>
      </p:pic>
      <p:sp>
        <p:nvSpPr>
          <p:cNvPr id="6" name="Rectangle 5">
            <a:extLst>
              <a:ext uri="{FF2B5EF4-FFF2-40B4-BE49-F238E27FC236}">
                <a16:creationId xmlns:a16="http://schemas.microsoft.com/office/drawing/2014/main" id="{10F46601-DC15-451F-8C44-ADACFF924BCD}"/>
              </a:ext>
            </a:extLst>
          </p:cNvPr>
          <p:cNvSpPr/>
          <p:nvPr/>
        </p:nvSpPr>
        <p:spPr>
          <a:xfrm>
            <a:off x="654565" y="5475185"/>
            <a:ext cx="10516124"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১৯৮৬ সালের নারী ও নির্যাতন আইনের বিধান অনুযায়ী যৌতুকের কারণে নারীর মৃত্যু ঘটলে বা মৃত্যু ঘটানোর চেষ্টা করলে অপরাধিকে যাবজীবন কারাদন্ড ও অর্থদন্ড করা যাবে </a:t>
            </a:r>
            <a:endParaRPr lang="en-US"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8" name="Picture 7">
            <a:extLst>
              <a:ext uri="{FF2B5EF4-FFF2-40B4-BE49-F238E27FC236}">
                <a16:creationId xmlns:a16="http://schemas.microsoft.com/office/drawing/2014/main" id="{A3581366-CE6F-4938-B0B5-83C4192A2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638" y="725993"/>
            <a:ext cx="5353797" cy="3991382"/>
          </a:xfrm>
          <a:prstGeom prst="rect">
            <a:avLst/>
          </a:prstGeom>
          <a:ln w="88900" cap="sq" cmpd="thickThin">
            <a:solidFill>
              <a:srgbClr val="000000"/>
            </a:solidFill>
            <a:prstDash val="solid"/>
            <a:miter lim="800000"/>
          </a:ln>
          <a:effectLst>
            <a:innerShdw blurRad="76200">
              <a:srgbClr val="000000"/>
            </a:innerShdw>
          </a:effectLst>
          <a:scene3d>
            <a:camera prst="perspectiveLeft"/>
            <a:lightRig rig="threePt" dir="t"/>
          </a:scene3d>
        </p:spPr>
      </p:pic>
    </p:spTree>
    <p:extLst>
      <p:ext uri="{BB962C8B-B14F-4D97-AF65-F5344CB8AC3E}">
        <p14:creationId xmlns:p14="http://schemas.microsoft.com/office/powerpoint/2010/main" val="268115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41FC45-3481-4E76-A3E3-325FC3F7476E}"/>
              </a:ext>
            </a:extLst>
          </p:cNvPr>
          <p:cNvSpPr/>
          <p:nvPr/>
        </p:nvSpPr>
        <p:spPr>
          <a:xfrm>
            <a:off x="4636394" y="714772"/>
            <a:ext cx="3357094" cy="798489"/>
          </a:xfrm>
          <a:prstGeom prst="rect">
            <a:avLst/>
          </a:prstGeom>
          <a:noFill/>
          <a:effectLst>
            <a:glow rad="63500">
              <a:schemeClr val="accent6">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6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দলগত কাজ </a:t>
            </a:r>
            <a:endParaRPr lang="en-US" sz="36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Oval 4">
            <a:extLst>
              <a:ext uri="{FF2B5EF4-FFF2-40B4-BE49-F238E27FC236}">
                <a16:creationId xmlns:a16="http://schemas.microsoft.com/office/drawing/2014/main" id="{1602122A-FB27-4CB4-8B09-17CB9F5DF213}"/>
              </a:ext>
            </a:extLst>
          </p:cNvPr>
          <p:cNvSpPr/>
          <p:nvPr/>
        </p:nvSpPr>
        <p:spPr>
          <a:xfrm>
            <a:off x="4398277" y="306585"/>
            <a:ext cx="1479722" cy="147391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30EF468-C38D-4A6F-BB25-64284FAC8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6750">
            <a:off x="299946" y="1780501"/>
            <a:ext cx="3524250" cy="3486150"/>
          </a:xfrm>
          <a:prstGeom prst="rect">
            <a:avLst/>
          </a:prstGeom>
          <a:ln w="88900" cap="sq" cmpd="thickThin">
            <a:solidFill>
              <a:srgbClr val="000000"/>
            </a:solidFill>
            <a:prstDash val="solid"/>
            <a:miter lim="800000"/>
          </a:ln>
          <a:effectLst>
            <a:innerShdw blurRad="76200">
              <a:srgbClr val="000000"/>
            </a:innerShdw>
          </a:effectLst>
          <a:scene3d>
            <a:camera prst="perspectiveContrastingRightFacing"/>
            <a:lightRig rig="threePt" dir="t"/>
          </a:scene3d>
        </p:spPr>
      </p:pic>
      <p:sp>
        <p:nvSpPr>
          <p:cNvPr id="11" name="Rectangle 10">
            <a:extLst>
              <a:ext uri="{FF2B5EF4-FFF2-40B4-BE49-F238E27FC236}">
                <a16:creationId xmlns:a16="http://schemas.microsoft.com/office/drawing/2014/main" id="{F6535152-4A0E-4CA5-AB22-BA1273671686}"/>
              </a:ext>
            </a:extLst>
          </p:cNvPr>
          <p:cNvSpPr/>
          <p:nvPr/>
        </p:nvSpPr>
        <p:spPr>
          <a:xfrm>
            <a:off x="2062071" y="3119717"/>
            <a:ext cx="7364517" cy="1569660"/>
          </a:xfrm>
          <a:prstGeom prst="rect">
            <a:avLst/>
          </a:prstGeom>
        </p:spPr>
        <p:txBody>
          <a:bodyPr wrap="none" anchor="ctr">
            <a:spAutoFit/>
          </a:bodyPr>
          <a:lstStyle/>
          <a:p>
            <a:pPr algn="ctr"/>
            <a:r>
              <a:rPr lang="bn-BD"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প্রথার প্রভাবে সমাজে কী কী  অপরাধে সৃষ্টি </a:t>
            </a:r>
          </a:p>
          <a:p>
            <a:pPr algn="ctr"/>
            <a:r>
              <a:rPr lang="bn-BD"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হতে পারে তার একটি তালিকা তৈরি করে উপস্থাপন কর। </a:t>
            </a:r>
          </a:p>
          <a:p>
            <a:pPr algn="ctr"/>
            <a:endParaRPr lang="bn-BD" sz="32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cxnSp>
        <p:nvCxnSpPr>
          <p:cNvPr id="12" name="Straight Connector 11">
            <a:extLst>
              <a:ext uri="{FF2B5EF4-FFF2-40B4-BE49-F238E27FC236}">
                <a16:creationId xmlns:a16="http://schemas.microsoft.com/office/drawing/2014/main" id="{FE21ADC4-22CF-4E5F-9E18-9EFD0AA5C37C}"/>
              </a:ext>
            </a:extLst>
          </p:cNvPr>
          <p:cNvCxnSpPr>
            <a:cxnSpLocks/>
          </p:cNvCxnSpPr>
          <p:nvPr/>
        </p:nvCxnSpPr>
        <p:spPr>
          <a:xfrm flipH="1">
            <a:off x="3958661" y="4500860"/>
            <a:ext cx="6415083" cy="0"/>
          </a:xfrm>
          <a:prstGeom prst="line">
            <a:avLst/>
          </a:prstGeom>
          <a:ln w="38100">
            <a:solidFill>
              <a:srgbClr val="00B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8648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63" presetClass="path" presetSubtype="0" accel="50000" decel="50000" fill="hold" grpId="1" nodeType="withEffect">
                                  <p:stCondLst>
                                    <p:cond delay="0"/>
                                  </p:stCondLst>
                                  <p:childTnLst>
                                    <p:animMotion origin="layout" path="M 0.06407 0.0081 L 0.12253 0.01412 " pathEditMode="relative" rAng="0" ptsTypes="AA">
                                      <p:cBhvr>
                                        <p:cTn id="9" dur="2000" fill="hold"/>
                                        <p:tgtEl>
                                          <p:spTgt spid="11"/>
                                        </p:tgtEl>
                                        <p:attrNameLst>
                                          <p:attrName>ppt_x</p:attrName>
                                          <p:attrName>ppt_y</p:attrName>
                                        </p:attrNameLst>
                                      </p:cBhvr>
                                      <p:rCtr x="2917" y="301"/>
                                    </p:animMotion>
                                  </p:childTnLst>
                                </p:cTn>
                              </p:par>
                              <p:par>
                                <p:cTn id="10" presetID="2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523CF-6984-4B2B-9C77-008B2FD3994A}"/>
              </a:ext>
            </a:extLst>
          </p:cNvPr>
          <p:cNvSpPr/>
          <p:nvPr/>
        </p:nvSpPr>
        <p:spPr>
          <a:xfrm>
            <a:off x="4818033" y="508428"/>
            <a:ext cx="1840069" cy="521600"/>
          </a:xfrm>
          <a:prstGeom prst="rect">
            <a:avLst/>
          </a:prstGeom>
          <a:noFill/>
          <a:ln>
            <a:noFill/>
          </a:ln>
          <a:effectLst>
            <a:glow rad="635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মূল্যায়ন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Rectangle 2">
            <a:extLst>
              <a:ext uri="{FF2B5EF4-FFF2-40B4-BE49-F238E27FC236}">
                <a16:creationId xmlns:a16="http://schemas.microsoft.com/office/drawing/2014/main" id="{3F93F478-5CAB-4BF1-9A69-D4EDE71ACAA0}"/>
              </a:ext>
            </a:extLst>
          </p:cNvPr>
          <p:cNvSpPr/>
          <p:nvPr/>
        </p:nvSpPr>
        <p:spPr>
          <a:xfrm>
            <a:off x="901520" y="1368366"/>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১। যৌতুক নিরোধ আইন কী?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4" name="Rectangle 3">
            <a:extLst>
              <a:ext uri="{FF2B5EF4-FFF2-40B4-BE49-F238E27FC236}">
                <a16:creationId xmlns:a16="http://schemas.microsoft.com/office/drawing/2014/main" id="{0F4408EF-38ED-40D0-A352-49FA6E986DA9}"/>
              </a:ext>
            </a:extLst>
          </p:cNvPr>
          <p:cNvSpPr/>
          <p:nvPr/>
        </p:nvSpPr>
        <p:spPr>
          <a:xfrm>
            <a:off x="880055" y="2005664"/>
            <a:ext cx="10813962" cy="260662"/>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sym typeface="Wingdings" panose="05000000000000000000" pitchFamily="2" charset="2"/>
              </a:rPr>
              <a:t> সঠিক উত্তরের বৃত্তটি কালো কালির বল পয়েন্ট কলম দ্বারা ভরাট কর।   (সঠিক উত্তরে মাউস দ্বারা ক্লীক কর)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Rectangle 4">
            <a:extLst>
              <a:ext uri="{FF2B5EF4-FFF2-40B4-BE49-F238E27FC236}">
                <a16:creationId xmlns:a16="http://schemas.microsoft.com/office/drawing/2014/main" id="{514E83BA-B9ED-40AE-91DB-A86463CD2F11}"/>
              </a:ext>
            </a:extLst>
          </p:cNvPr>
          <p:cNvSpPr/>
          <p:nvPr/>
        </p:nvSpPr>
        <p:spPr>
          <a:xfrm>
            <a:off x="880055" y="2611118"/>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২।  যৌতুক কোন যুগের প্রথা?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Rectangle 5">
            <a:extLst>
              <a:ext uri="{FF2B5EF4-FFF2-40B4-BE49-F238E27FC236}">
                <a16:creationId xmlns:a16="http://schemas.microsoft.com/office/drawing/2014/main" id="{03660894-3682-42C7-B099-563B48159195}"/>
              </a:ext>
            </a:extLst>
          </p:cNvPr>
          <p:cNvSpPr/>
          <p:nvPr/>
        </p:nvSpPr>
        <p:spPr>
          <a:xfrm>
            <a:off x="1171977" y="3255063"/>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   আধুনিক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Rectangle 6">
            <a:extLst>
              <a:ext uri="{FF2B5EF4-FFF2-40B4-BE49-F238E27FC236}">
                <a16:creationId xmlns:a16="http://schemas.microsoft.com/office/drawing/2014/main" id="{C8FB6D96-D361-46D8-B367-D17C1C82AB34}"/>
              </a:ext>
            </a:extLst>
          </p:cNvPr>
          <p:cNvSpPr/>
          <p:nvPr/>
        </p:nvSpPr>
        <p:spPr>
          <a:xfrm>
            <a:off x="5353585" y="3255063"/>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খ    মধ্য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Rectangle 7">
            <a:extLst>
              <a:ext uri="{FF2B5EF4-FFF2-40B4-BE49-F238E27FC236}">
                <a16:creationId xmlns:a16="http://schemas.microsoft.com/office/drawing/2014/main" id="{DFDC6032-3182-4ABF-9B03-BF2BF2B7E321}"/>
              </a:ext>
            </a:extLst>
          </p:cNvPr>
          <p:cNvSpPr/>
          <p:nvPr/>
        </p:nvSpPr>
        <p:spPr>
          <a:xfrm>
            <a:off x="1171977" y="3783097"/>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গ     প্রাচিন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9" name="Rectangle 8">
            <a:extLst>
              <a:ext uri="{FF2B5EF4-FFF2-40B4-BE49-F238E27FC236}">
                <a16:creationId xmlns:a16="http://schemas.microsoft.com/office/drawing/2014/main" id="{64D5CF4C-721A-4C23-989F-0942CF9E6B8B}"/>
              </a:ext>
            </a:extLst>
          </p:cNvPr>
          <p:cNvSpPr/>
          <p:nvPr/>
        </p:nvSpPr>
        <p:spPr>
          <a:xfrm>
            <a:off x="5353586" y="3783097"/>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ঘ    বর্তমান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0" name="Rectangle 9">
            <a:extLst>
              <a:ext uri="{FF2B5EF4-FFF2-40B4-BE49-F238E27FC236}">
                <a16:creationId xmlns:a16="http://schemas.microsoft.com/office/drawing/2014/main" id="{7A6DC385-08F9-463D-80B1-74DD3A617C8E}"/>
              </a:ext>
            </a:extLst>
          </p:cNvPr>
          <p:cNvSpPr/>
          <p:nvPr/>
        </p:nvSpPr>
        <p:spPr>
          <a:xfrm>
            <a:off x="1171976" y="4710535"/>
            <a:ext cx="6439437"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     সামাজিক আন্দোলন গড়ার জন্য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1" name="Rectangle 10">
            <a:extLst>
              <a:ext uri="{FF2B5EF4-FFF2-40B4-BE49-F238E27FC236}">
                <a16:creationId xmlns:a16="http://schemas.microsoft.com/office/drawing/2014/main" id="{7B74C093-18C3-4422-89E9-2240ABFD00E3}"/>
              </a:ext>
            </a:extLst>
          </p:cNvPr>
          <p:cNvSpPr/>
          <p:nvPr/>
        </p:nvSpPr>
        <p:spPr>
          <a:xfrm>
            <a:off x="6298374" y="4697659"/>
            <a:ext cx="4885119"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খ     মানুষের জ্ঞান বৃদ্ধির জন্য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2" name="Rectangle 11">
            <a:extLst>
              <a:ext uri="{FF2B5EF4-FFF2-40B4-BE49-F238E27FC236}">
                <a16:creationId xmlns:a16="http://schemas.microsoft.com/office/drawing/2014/main" id="{E1535755-6EFC-4921-89B7-B3D7DD7DC7D3}"/>
              </a:ext>
            </a:extLst>
          </p:cNvPr>
          <p:cNvSpPr/>
          <p:nvPr/>
        </p:nvSpPr>
        <p:spPr>
          <a:xfrm>
            <a:off x="1171977" y="5122656"/>
            <a:ext cx="387654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গ    মানুষকে সচেতন করার জন্য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3" name="Rectangle 12">
            <a:extLst>
              <a:ext uri="{FF2B5EF4-FFF2-40B4-BE49-F238E27FC236}">
                <a16:creationId xmlns:a16="http://schemas.microsoft.com/office/drawing/2014/main" id="{328DE27A-9AC0-4A57-AE5A-A312C4DAB42B}"/>
              </a:ext>
            </a:extLst>
          </p:cNvPr>
          <p:cNvSpPr/>
          <p:nvPr/>
        </p:nvSpPr>
        <p:spPr>
          <a:xfrm>
            <a:off x="6337360" y="5096904"/>
            <a:ext cx="5168453"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ঘ      যৌতুক প্রথা বন্ধের জন্য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4" name="Rectangle 13">
            <a:extLst>
              <a:ext uri="{FF2B5EF4-FFF2-40B4-BE49-F238E27FC236}">
                <a16:creationId xmlns:a16="http://schemas.microsoft.com/office/drawing/2014/main" id="{128AD6D8-2AB8-4623-B199-5F4999DC8E31}"/>
              </a:ext>
            </a:extLst>
          </p:cNvPr>
          <p:cNvSpPr/>
          <p:nvPr/>
        </p:nvSpPr>
        <p:spPr>
          <a:xfrm>
            <a:off x="901520" y="4276012"/>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৩।  যৌতুক নিরোধ আইন প্রণয়ন করা হয়েছে কেন?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2" name="Oval 21">
            <a:extLst>
              <a:ext uri="{FF2B5EF4-FFF2-40B4-BE49-F238E27FC236}">
                <a16:creationId xmlns:a16="http://schemas.microsoft.com/office/drawing/2014/main" id="{E58CD4B9-1A7E-46EF-962C-363FCF647BE7}"/>
              </a:ext>
            </a:extLst>
          </p:cNvPr>
          <p:cNvSpPr/>
          <p:nvPr/>
        </p:nvSpPr>
        <p:spPr>
          <a:xfrm>
            <a:off x="1356360" y="3309230"/>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262FAD-A9AE-45B5-8920-E6954405516A}"/>
              </a:ext>
            </a:extLst>
          </p:cNvPr>
          <p:cNvSpPr/>
          <p:nvPr/>
        </p:nvSpPr>
        <p:spPr>
          <a:xfrm>
            <a:off x="1356360" y="383085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464564-A6D4-48C1-8DF7-E84F5EE28C61}"/>
              </a:ext>
            </a:extLst>
          </p:cNvPr>
          <p:cNvSpPr/>
          <p:nvPr/>
        </p:nvSpPr>
        <p:spPr>
          <a:xfrm>
            <a:off x="5539740" y="330213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74BC879-8035-441E-85E5-B2379FCF8A7D}"/>
              </a:ext>
            </a:extLst>
          </p:cNvPr>
          <p:cNvSpPr/>
          <p:nvPr/>
        </p:nvSpPr>
        <p:spPr>
          <a:xfrm>
            <a:off x="5532120" y="3827791"/>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7F8DAB4-F900-467E-BF1C-23EB3F4C1C09}"/>
              </a:ext>
            </a:extLst>
          </p:cNvPr>
          <p:cNvSpPr/>
          <p:nvPr/>
        </p:nvSpPr>
        <p:spPr>
          <a:xfrm>
            <a:off x="1356360" y="475821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342B25A-34A6-4DC0-821E-5CB873EF531E}"/>
              </a:ext>
            </a:extLst>
          </p:cNvPr>
          <p:cNvSpPr/>
          <p:nvPr/>
        </p:nvSpPr>
        <p:spPr>
          <a:xfrm>
            <a:off x="1348740" y="517208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0CC33A0-8857-4E58-9293-C5E95A1D9CF5}"/>
              </a:ext>
            </a:extLst>
          </p:cNvPr>
          <p:cNvSpPr/>
          <p:nvPr/>
        </p:nvSpPr>
        <p:spPr>
          <a:xfrm>
            <a:off x="6509512" y="4726028"/>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6A3EA59-604C-4A51-A365-8BDCAD408208}"/>
              </a:ext>
            </a:extLst>
          </p:cNvPr>
          <p:cNvSpPr/>
          <p:nvPr/>
        </p:nvSpPr>
        <p:spPr>
          <a:xfrm>
            <a:off x="6538060" y="5139192"/>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BA809DA-A895-4A4E-8BE7-8E9376ED9052}"/>
              </a:ext>
            </a:extLst>
          </p:cNvPr>
          <p:cNvSpPr/>
          <p:nvPr/>
        </p:nvSpPr>
        <p:spPr>
          <a:xfrm>
            <a:off x="1335860" y="3789721"/>
            <a:ext cx="393700" cy="352174"/>
          </a:xfrm>
          <a:prstGeom prst="ellipse">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D99AFD0C-ECC7-4936-99E0-4AECAF2198DB}"/>
              </a:ext>
            </a:extLst>
          </p:cNvPr>
          <p:cNvSpPr/>
          <p:nvPr/>
        </p:nvSpPr>
        <p:spPr>
          <a:xfrm>
            <a:off x="2690878" y="3139042"/>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ication Sign 35">
            <a:extLst>
              <a:ext uri="{FF2B5EF4-FFF2-40B4-BE49-F238E27FC236}">
                <a16:creationId xmlns:a16="http://schemas.microsoft.com/office/drawing/2014/main" id="{D29D07A0-3839-4947-8B29-6C92659490DE}"/>
              </a:ext>
            </a:extLst>
          </p:cNvPr>
          <p:cNvSpPr/>
          <p:nvPr/>
        </p:nvSpPr>
        <p:spPr>
          <a:xfrm>
            <a:off x="7255704" y="3157985"/>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ication Sign 36">
            <a:extLst>
              <a:ext uri="{FF2B5EF4-FFF2-40B4-BE49-F238E27FC236}">
                <a16:creationId xmlns:a16="http://schemas.microsoft.com/office/drawing/2014/main" id="{7D143901-A895-4595-B6BB-4EA7E73F566D}"/>
              </a:ext>
            </a:extLst>
          </p:cNvPr>
          <p:cNvSpPr/>
          <p:nvPr/>
        </p:nvSpPr>
        <p:spPr>
          <a:xfrm>
            <a:off x="6777576" y="3633054"/>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ication Sign 37">
            <a:extLst>
              <a:ext uri="{FF2B5EF4-FFF2-40B4-BE49-F238E27FC236}">
                <a16:creationId xmlns:a16="http://schemas.microsoft.com/office/drawing/2014/main" id="{5C75CBFF-20CD-47DB-9C53-54B178DE5F2D}"/>
              </a:ext>
            </a:extLst>
          </p:cNvPr>
          <p:cNvSpPr/>
          <p:nvPr/>
        </p:nvSpPr>
        <p:spPr>
          <a:xfrm>
            <a:off x="4837912" y="4532480"/>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ication Sign 38">
            <a:extLst>
              <a:ext uri="{FF2B5EF4-FFF2-40B4-BE49-F238E27FC236}">
                <a16:creationId xmlns:a16="http://schemas.microsoft.com/office/drawing/2014/main" id="{F5C4E3C1-7D5B-47F3-8E45-49A9AB800A36}"/>
              </a:ext>
            </a:extLst>
          </p:cNvPr>
          <p:cNvSpPr/>
          <p:nvPr/>
        </p:nvSpPr>
        <p:spPr>
          <a:xfrm>
            <a:off x="9401699" y="4540243"/>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ication Sign 39">
            <a:extLst>
              <a:ext uri="{FF2B5EF4-FFF2-40B4-BE49-F238E27FC236}">
                <a16:creationId xmlns:a16="http://schemas.microsoft.com/office/drawing/2014/main" id="{06F312A5-36B5-402A-B90E-4ACDB96F4AAA}"/>
              </a:ext>
            </a:extLst>
          </p:cNvPr>
          <p:cNvSpPr/>
          <p:nvPr/>
        </p:nvSpPr>
        <p:spPr>
          <a:xfrm>
            <a:off x="4784500" y="5032708"/>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15358BC-5FEA-4F55-B37F-D12194FDA99A}"/>
              </a:ext>
            </a:extLst>
          </p:cNvPr>
          <p:cNvSpPr/>
          <p:nvPr/>
        </p:nvSpPr>
        <p:spPr>
          <a:xfrm>
            <a:off x="6522031" y="5095944"/>
            <a:ext cx="393700" cy="352174"/>
          </a:xfrm>
          <a:prstGeom prst="ellipse">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9518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1000" fill="hold"/>
                                        <p:tgtEl>
                                          <p:spTgt spid="36"/>
                                        </p:tgtEl>
                                        <p:attrNameLst>
                                          <p:attrName>ppt_w</p:attrName>
                                        </p:attrNameLst>
                                      </p:cBhvr>
                                      <p:tavLst>
                                        <p:tav tm="0">
                                          <p:val>
                                            <p:fltVal val="0"/>
                                          </p:val>
                                        </p:tav>
                                        <p:tav tm="100000">
                                          <p:val>
                                            <p:strVal val="#ppt_w"/>
                                          </p:val>
                                        </p:tav>
                                      </p:tavLst>
                                    </p:anim>
                                    <p:anim calcmode="lin" valueType="num">
                                      <p:cBhvr>
                                        <p:cTn id="21" dur="10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heel(1)">
                                      <p:cBhvr>
                                        <p:cTn id="34" dur="2000"/>
                                        <p:tgtEl>
                                          <p:spTgt spid="44"/>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1000" fill="hold"/>
                                        <p:tgtEl>
                                          <p:spTgt spid="38"/>
                                        </p:tgtEl>
                                        <p:attrNameLst>
                                          <p:attrName>ppt_w</p:attrName>
                                        </p:attrNameLst>
                                      </p:cBhvr>
                                      <p:tavLst>
                                        <p:tav tm="0">
                                          <p:val>
                                            <p:fltVal val="0"/>
                                          </p:val>
                                        </p:tav>
                                        <p:tav tm="100000">
                                          <p:val>
                                            <p:strVal val="#ppt_w"/>
                                          </p:val>
                                        </p:tav>
                                      </p:tavLst>
                                    </p:anim>
                                    <p:anim calcmode="lin" valueType="num">
                                      <p:cBhvr>
                                        <p:cTn id="41" dur="10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1000" fill="hold"/>
                                        <p:tgtEl>
                                          <p:spTgt spid="39"/>
                                        </p:tgtEl>
                                        <p:attrNameLst>
                                          <p:attrName>ppt_w</p:attrName>
                                        </p:attrNameLst>
                                      </p:cBhvr>
                                      <p:tavLst>
                                        <p:tav tm="0">
                                          <p:val>
                                            <p:fltVal val="0"/>
                                          </p:val>
                                        </p:tav>
                                        <p:tav tm="100000">
                                          <p:val>
                                            <p:strVal val="#ppt_w"/>
                                          </p:val>
                                        </p:tav>
                                      </p:tavLst>
                                    </p:anim>
                                    <p:anim calcmode="lin" valueType="num">
                                      <p:cBhvr>
                                        <p:cTn id="48" dur="1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
                  </p:tgtEl>
                </p:cond>
              </p:nextCondLst>
            </p:seq>
          </p:childTnLst>
        </p:cTn>
      </p:par>
    </p:tnLst>
    <p:bldLst>
      <p:bldP spid="34" grpId="0" animBg="1"/>
      <p:bldP spid="35" grpId="0" animBg="1"/>
      <p:bldP spid="36" grpId="0" animBg="1"/>
      <p:bldP spid="37" grpId="0" animBg="1"/>
      <p:bldP spid="38" grpId="0" animBg="1"/>
      <p:bldP spid="39" grpId="0" animBg="1"/>
      <p:bldP spid="40"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464FE-8FDE-42B7-A716-B04D5719AA67}"/>
              </a:ext>
            </a:extLst>
          </p:cNvPr>
          <p:cNvSpPr/>
          <p:nvPr/>
        </p:nvSpPr>
        <p:spPr>
          <a:xfrm>
            <a:off x="880055" y="4298401"/>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৪।  উক্ত সমস্যার কারণ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Rectangle 4">
            <a:extLst>
              <a:ext uri="{FF2B5EF4-FFF2-40B4-BE49-F238E27FC236}">
                <a16:creationId xmlns:a16="http://schemas.microsoft.com/office/drawing/2014/main" id="{A1F3DC03-9B57-418A-B31A-9D74466E0004}"/>
              </a:ext>
            </a:extLst>
          </p:cNvPr>
          <p:cNvSpPr/>
          <p:nvPr/>
        </p:nvSpPr>
        <p:spPr>
          <a:xfrm>
            <a:off x="1171977" y="4678264"/>
            <a:ext cx="10238705"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a:t>
            </a:r>
            <a:r>
              <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দারিদ্রতা           </a:t>
            </a:r>
            <a:r>
              <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 </a:t>
            </a:r>
            <a:r>
              <a:rPr lang="bn-BD"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নারীর পর নির্ভরশীলতা 	</a:t>
            </a:r>
            <a:r>
              <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iii.</a:t>
            </a:r>
            <a:r>
              <a:rPr lang="bn-BD"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বর পক্ষের হীনমন্যতা </a:t>
            </a:r>
            <a:endPar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Rectangle 5">
            <a:extLst>
              <a:ext uri="{FF2B5EF4-FFF2-40B4-BE49-F238E27FC236}">
                <a16:creationId xmlns:a16="http://schemas.microsoft.com/office/drawing/2014/main" id="{EDE89719-60C0-4B66-93E6-CA6F9E6092CB}"/>
              </a:ext>
            </a:extLst>
          </p:cNvPr>
          <p:cNvSpPr/>
          <p:nvPr/>
        </p:nvSpPr>
        <p:spPr>
          <a:xfrm>
            <a:off x="901788" y="5125663"/>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নিচের কোনটি সঠিক?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Rectangle 6">
            <a:extLst>
              <a:ext uri="{FF2B5EF4-FFF2-40B4-BE49-F238E27FC236}">
                <a16:creationId xmlns:a16="http://schemas.microsoft.com/office/drawing/2014/main" id="{2A114E44-A42A-4DA0-9D15-7B82245B6F30}"/>
              </a:ext>
            </a:extLst>
          </p:cNvPr>
          <p:cNvSpPr/>
          <p:nvPr/>
        </p:nvSpPr>
        <p:spPr>
          <a:xfrm>
            <a:off x="1279300" y="5605585"/>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     </a:t>
            </a:r>
            <a:r>
              <a:rPr lang="en-US" sz="2400"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 </a:t>
            </a:r>
          </a:p>
        </p:txBody>
      </p:sp>
      <p:sp>
        <p:nvSpPr>
          <p:cNvPr id="8" name="Rectangle 7">
            <a:extLst>
              <a:ext uri="{FF2B5EF4-FFF2-40B4-BE49-F238E27FC236}">
                <a16:creationId xmlns:a16="http://schemas.microsoft.com/office/drawing/2014/main" id="{895C9AA9-B3D0-4997-B965-F04D0E8300C0}"/>
              </a:ext>
            </a:extLst>
          </p:cNvPr>
          <p:cNvSpPr/>
          <p:nvPr/>
        </p:nvSpPr>
        <p:spPr>
          <a:xfrm>
            <a:off x="5460908" y="5605585"/>
            <a:ext cx="3138421" cy="399245"/>
          </a:xfrm>
          <a:prstGeom prst="rect">
            <a:avLst/>
          </a:prstGeom>
          <a:no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খ     </a:t>
            </a:r>
            <a:r>
              <a:rPr lang="en-US" sz="2400"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iii </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9" name="Rectangle 8">
            <a:extLst>
              <a:ext uri="{FF2B5EF4-FFF2-40B4-BE49-F238E27FC236}">
                <a16:creationId xmlns:a16="http://schemas.microsoft.com/office/drawing/2014/main" id="{41690907-3624-4674-8524-0E3E53279260}"/>
              </a:ext>
            </a:extLst>
          </p:cNvPr>
          <p:cNvSpPr/>
          <p:nvPr/>
        </p:nvSpPr>
        <p:spPr>
          <a:xfrm>
            <a:off x="1279300" y="6030589"/>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গ     </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 </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iii</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0" name="Rectangle 9">
            <a:extLst>
              <a:ext uri="{FF2B5EF4-FFF2-40B4-BE49-F238E27FC236}">
                <a16:creationId xmlns:a16="http://schemas.microsoft.com/office/drawing/2014/main" id="{B6048E37-F020-4750-8C3D-BB612B500339}"/>
              </a:ext>
            </a:extLst>
          </p:cNvPr>
          <p:cNvSpPr/>
          <p:nvPr/>
        </p:nvSpPr>
        <p:spPr>
          <a:xfrm>
            <a:off x="5460909" y="6030589"/>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ঘ     </a:t>
            </a:r>
            <a:r>
              <a:rPr lang="en-US" sz="2400"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ii </a:t>
            </a:r>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iii</a:t>
            </a:r>
          </a:p>
        </p:txBody>
      </p:sp>
      <p:sp>
        <p:nvSpPr>
          <p:cNvPr id="11" name="Oval 10">
            <a:extLst>
              <a:ext uri="{FF2B5EF4-FFF2-40B4-BE49-F238E27FC236}">
                <a16:creationId xmlns:a16="http://schemas.microsoft.com/office/drawing/2014/main" id="{2DEF2A33-B724-449D-862C-12F659766EB7}"/>
              </a:ext>
            </a:extLst>
          </p:cNvPr>
          <p:cNvSpPr/>
          <p:nvPr/>
        </p:nvSpPr>
        <p:spPr>
          <a:xfrm>
            <a:off x="1470660" y="5663230"/>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39B994-9CB0-4C1B-9B03-9C397850735E}"/>
              </a:ext>
            </a:extLst>
          </p:cNvPr>
          <p:cNvSpPr/>
          <p:nvPr/>
        </p:nvSpPr>
        <p:spPr>
          <a:xfrm>
            <a:off x="1463040" y="6069480"/>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4E31A3-0EF9-4276-980F-58BEF5C994C9}"/>
              </a:ext>
            </a:extLst>
          </p:cNvPr>
          <p:cNvSpPr/>
          <p:nvPr/>
        </p:nvSpPr>
        <p:spPr>
          <a:xfrm>
            <a:off x="5646420" y="565613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32C75056-39CC-40CC-9D51-54E90A9792AF}"/>
              </a:ext>
            </a:extLst>
          </p:cNvPr>
          <p:cNvSpPr/>
          <p:nvPr/>
        </p:nvSpPr>
        <p:spPr>
          <a:xfrm>
            <a:off x="2603227" y="5485026"/>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79B4EE32-D10B-4A75-B1FA-D5F25933C9CB}"/>
              </a:ext>
            </a:extLst>
          </p:cNvPr>
          <p:cNvSpPr/>
          <p:nvPr/>
        </p:nvSpPr>
        <p:spPr>
          <a:xfrm>
            <a:off x="6827789" y="5485026"/>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F8675390-2F7F-4678-AE71-701F3F80E087}"/>
              </a:ext>
            </a:extLst>
          </p:cNvPr>
          <p:cNvSpPr/>
          <p:nvPr/>
        </p:nvSpPr>
        <p:spPr>
          <a:xfrm>
            <a:off x="2805793" y="5881346"/>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9214FF-A81A-4B4D-9D15-9B76DE809A48}"/>
              </a:ext>
            </a:extLst>
          </p:cNvPr>
          <p:cNvSpPr/>
          <p:nvPr/>
        </p:nvSpPr>
        <p:spPr>
          <a:xfrm>
            <a:off x="5586406" y="6020902"/>
            <a:ext cx="393700" cy="352174"/>
          </a:xfrm>
          <a:prstGeom prst="ellipse">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541D10-7434-49AD-A86E-C888A15E2CB8}"/>
              </a:ext>
            </a:extLst>
          </p:cNvPr>
          <p:cNvSpPr/>
          <p:nvPr/>
        </p:nvSpPr>
        <p:spPr>
          <a:xfrm>
            <a:off x="5636011" y="6045386"/>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9E179F-C417-46B5-B4E8-52692EEE9838}"/>
              </a:ext>
            </a:extLst>
          </p:cNvPr>
          <p:cNvSpPr/>
          <p:nvPr/>
        </p:nvSpPr>
        <p:spPr>
          <a:xfrm>
            <a:off x="1171977" y="500045"/>
            <a:ext cx="10238705" cy="399245"/>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নিচের অনুচ্ছেদের আলোকে ৪ ও ৫ নং প্রশ্নের উত্তর দাও;  </a:t>
            </a:r>
            <a:endPar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0" name="Rectangle 19">
            <a:extLst>
              <a:ext uri="{FF2B5EF4-FFF2-40B4-BE49-F238E27FC236}">
                <a16:creationId xmlns:a16="http://schemas.microsoft.com/office/drawing/2014/main" id="{77AAC331-99D9-49E1-9655-245F1CF53BB1}"/>
              </a:ext>
            </a:extLst>
          </p:cNvPr>
          <p:cNvSpPr/>
          <p:nvPr/>
        </p:nvSpPr>
        <p:spPr>
          <a:xfrm>
            <a:off x="1171976" y="1127684"/>
            <a:ext cx="10238705" cy="105205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bn-BD"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জনাব জামাল সাহেব তার মেয়ে মরিয়মকে বিয়ের সময় শখ করে জামাইকে একটি মটরসাইকেল উপহার দেন। বিয়ের কিছুদিন পর মরিয়মের শশুর বাড়ির লোকজন তাকে টাকা আনতে বাবার বাড়ি পাঠায়। মরিয়ম টাকা আনতে ব্যার্থ হলে তার উপর শাররীক ও মানসিক নির্যাতন নেমে আসে।  </a:t>
            </a:r>
            <a:endParaRPr lang="en-US" sz="20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1" name="Rectangle 20">
            <a:extLst>
              <a:ext uri="{FF2B5EF4-FFF2-40B4-BE49-F238E27FC236}">
                <a16:creationId xmlns:a16="http://schemas.microsoft.com/office/drawing/2014/main" id="{9458C3CC-061F-44E8-B3CD-1698A3D57660}"/>
              </a:ext>
            </a:extLst>
          </p:cNvPr>
          <p:cNvSpPr/>
          <p:nvPr/>
        </p:nvSpPr>
        <p:spPr>
          <a:xfrm>
            <a:off x="901788" y="2485794"/>
            <a:ext cx="776596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২।  মরিয়ম কোন সামাজিক সমস্যার সম্মুখিন হয়েছে?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2" name="Rectangle 21">
            <a:extLst>
              <a:ext uri="{FF2B5EF4-FFF2-40B4-BE49-F238E27FC236}">
                <a16:creationId xmlns:a16="http://schemas.microsoft.com/office/drawing/2014/main" id="{3296C7EA-BFF2-4E52-88E2-E403897FB0B7}"/>
              </a:ext>
            </a:extLst>
          </p:cNvPr>
          <p:cNvSpPr/>
          <p:nvPr/>
        </p:nvSpPr>
        <p:spPr>
          <a:xfrm>
            <a:off x="1193710" y="3129739"/>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   নিরক্ষরতা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3" name="Rectangle 22">
            <a:extLst>
              <a:ext uri="{FF2B5EF4-FFF2-40B4-BE49-F238E27FC236}">
                <a16:creationId xmlns:a16="http://schemas.microsoft.com/office/drawing/2014/main" id="{C1EA68EA-5788-4361-AA9D-31DCDFDE1AA0}"/>
              </a:ext>
            </a:extLst>
          </p:cNvPr>
          <p:cNvSpPr/>
          <p:nvPr/>
        </p:nvSpPr>
        <p:spPr>
          <a:xfrm>
            <a:off x="5375318" y="3129739"/>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খ    কুসংষ্কার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4" name="Rectangle 23">
            <a:extLst>
              <a:ext uri="{FF2B5EF4-FFF2-40B4-BE49-F238E27FC236}">
                <a16:creationId xmlns:a16="http://schemas.microsoft.com/office/drawing/2014/main" id="{ED9F870F-BB47-4887-9BCC-BC83AEE103B9}"/>
              </a:ext>
            </a:extLst>
          </p:cNvPr>
          <p:cNvSpPr/>
          <p:nvPr/>
        </p:nvSpPr>
        <p:spPr>
          <a:xfrm>
            <a:off x="1193710" y="3657773"/>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গ     যৌতুক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5" name="Rectangle 24">
            <a:extLst>
              <a:ext uri="{FF2B5EF4-FFF2-40B4-BE49-F238E27FC236}">
                <a16:creationId xmlns:a16="http://schemas.microsoft.com/office/drawing/2014/main" id="{1A37B9FA-2B74-4C10-87C3-66C24817FF9E}"/>
              </a:ext>
            </a:extLst>
          </p:cNvPr>
          <p:cNvSpPr/>
          <p:nvPr/>
        </p:nvSpPr>
        <p:spPr>
          <a:xfrm>
            <a:off x="5375319" y="3657773"/>
            <a:ext cx="3138421" cy="3992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bn-BD"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ঘ    ফতোয়া  </a:t>
            </a:r>
            <a:endPar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6" name="Oval 25">
            <a:extLst>
              <a:ext uri="{FF2B5EF4-FFF2-40B4-BE49-F238E27FC236}">
                <a16:creationId xmlns:a16="http://schemas.microsoft.com/office/drawing/2014/main" id="{66354151-38B4-4609-A460-D3B41541082C}"/>
              </a:ext>
            </a:extLst>
          </p:cNvPr>
          <p:cNvSpPr/>
          <p:nvPr/>
        </p:nvSpPr>
        <p:spPr>
          <a:xfrm>
            <a:off x="1349249" y="3641055"/>
            <a:ext cx="393700" cy="352174"/>
          </a:xfrm>
          <a:prstGeom prst="ellipse">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FEA0230C-0E86-47BC-A1F7-AB5F76F660B0}"/>
              </a:ext>
            </a:extLst>
          </p:cNvPr>
          <p:cNvSpPr/>
          <p:nvPr/>
        </p:nvSpPr>
        <p:spPr>
          <a:xfrm>
            <a:off x="2712611" y="3013718"/>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ication Sign 27">
            <a:extLst>
              <a:ext uri="{FF2B5EF4-FFF2-40B4-BE49-F238E27FC236}">
                <a16:creationId xmlns:a16="http://schemas.microsoft.com/office/drawing/2014/main" id="{9D6BF29D-452C-4A32-8583-9572942C5C5E}"/>
              </a:ext>
            </a:extLst>
          </p:cNvPr>
          <p:cNvSpPr/>
          <p:nvPr/>
        </p:nvSpPr>
        <p:spPr>
          <a:xfrm>
            <a:off x="7277437" y="3032661"/>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FA2E1E6D-C210-4CBE-A443-CE452231B342}"/>
              </a:ext>
            </a:extLst>
          </p:cNvPr>
          <p:cNvSpPr/>
          <p:nvPr/>
        </p:nvSpPr>
        <p:spPr>
          <a:xfrm>
            <a:off x="6799309" y="3507730"/>
            <a:ext cx="605308" cy="631286"/>
          </a:xfrm>
          <a:prstGeom prst="mathMultiply">
            <a:avLst>
              <a:gd name="adj1" fmla="val 4225"/>
            </a:avLst>
          </a:prstGeom>
          <a:solidFill>
            <a:srgbClr val="FF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CE471E0-0DDC-42CC-A610-724EF82B874A}"/>
              </a:ext>
            </a:extLst>
          </p:cNvPr>
          <p:cNvSpPr/>
          <p:nvPr/>
        </p:nvSpPr>
        <p:spPr>
          <a:xfrm>
            <a:off x="5541596" y="370413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EF7848-5CCC-4A52-80D4-2B6537EC8C6A}"/>
              </a:ext>
            </a:extLst>
          </p:cNvPr>
          <p:cNvSpPr/>
          <p:nvPr/>
        </p:nvSpPr>
        <p:spPr>
          <a:xfrm>
            <a:off x="5533364" y="3151264"/>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932C8CF-449B-429A-8C3F-701DFB547781}"/>
              </a:ext>
            </a:extLst>
          </p:cNvPr>
          <p:cNvSpPr/>
          <p:nvPr/>
        </p:nvSpPr>
        <p:spPr>
          <a:xfrm>
            <a:off x="1389790" y="3176909"/>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783AB52-E452-48DD-BF5D-FF3077BC0559}"/>
              </a:ext>
            </a:extLst>
          </p:cNvPr>
          <p:cNvSpPr/>
          <p:nvPr/>
        </p:nvSpPr>
        <p:spPr>
          <a:xfrm>
            <a:off x="1378935" y="3679125"/>
            <a:ext cx="297180" cy="276034"/>
          </a:xfrm>
          <a:prstGeom prst="ellipse">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0901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2000"/>
                                        <p:tgtEl>
                                          <p:spTgt spid="26"/>
                                        </p:tgtEl>
                                      </p:cBhvr>
                                    </p:animEffec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1000" fill="hold"/>
                                        <p:tgtEl>
                                          <p:spTgt spid="27"/>
                                        </p:tgtEl>
                                        <p:attrNameLst>
                                          <p:attrName>ppt_w</p:attrName>
                                        </p:attrNameLst>
                                      </p:cBhvr>
                                      <p:tavLst>
                                        <p:tav tm="0">
                                          <p:val>
                                            <p:fltVal val="0"/>
                                          </p:val>
                                        </p:tav>
                                        <p:tav tm="100000">
                                          <p:val>
                                            <p:strVal val="#ppt_w"/>
                                          </p:val>
                                        </p:tav>
                                      </p:tavLst>
                                    </p:anim>
                                    <p:anim calcmode="lin" valueType="num">
                                      <p:cBhvr>
                                        <p:cTn id="41" dur="10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0" fill="hold"/>
                                        <p:tgtEl>
                                          <p:spTgt spid="29"/>
                                        </p:tgtEl>
                                        <p:attrNameLst>
                                          <p:attrName>ppt_w</p:attrName>
                                        </p:attrNameLst>
                                      </p:cBhvr>
                                      <p:tavLst>
                                        <p:tav tm="0">
                                          <p:val>
                                            <p:fltVal val="0"/>
                                          </p:val>
                                        </p:tav>
                                        <p:tav tm="100000">
                                          <p:val>
                                            <p:strVal val="#ppt_w"/>
                                          </p:val>
                                        </p:tav>
                                      </p:tavLst>
                                    </p:anim>
                                    <p:anim calcmode="lin" valueType="num">
                                      <p:cBhvr>
                                        <p:cTn id="55" dur="10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
                  </p:tgtEl>
                </p:cond>
              </p:nextCondLst>
            </p:seq>
          </p:childTnLst>
        </p:cTn>
      </p:par>
    </p:tnLst>
    <p:bldLst>
      <p:bldP spid="14" grpId="0" animBg="1"/>
      <p:bldP spid="15" grpId="0" animBg="1"/>
      <p:bldP spid="16" grpId="0" animBg="1"/>
      <p:bldP spid="17" grpId="0" animBg="1"/>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6D661-E663-4E77-B3C2-8E56F0C43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989" y="1107281"/>
            <a:ext cx="1878934" cy="1984147"/>
          </a:xfrm>
          <a:prstGeom prst="rect">
            <a:avLst/>
          </a:prstGeom>
          <a:ln w="38100">
            <a:solidFill>
              <a:schemeClr val="tx1"/>
            </a:solidFill>
          </a:ln>
        </p:spPr>
      </p:pic>
      <p:sp>
        <p:nvSpPr>
          <p:cNvPr id="9" name="Rectangle 8">
            <a:extLst>
              <a:ext uri="{FF2B5EF4-FFF2-40B4-BE49-F238E27FC236}">
                <a16:creationId xmlns:a16="http://schemas.microsoft.com/office/drawing/2014/main" id="{4FFECAF1-158C-4E27-AA0C-AE23C2228E46}"/>
              </a:ext>
            </a:extLst>
          </p:cNvPr>
          <p:cNvSpPr/>
          <p:nvPr/>
        </p:nvSpPr>
        <p:spPr>
          <a:xfrm>
            <a:off x="5755606" y="3750231"/>
            <a:ext cx="186024" cy="19841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E23AD7-DB30-48DA-8356-C41012080A23}"/>
              </a:ext>
            </a:extLst>
          </p:cNvPr>
          <p:cNvSpPr/>
          <p:nvPr/>
        </p:nvSpPr>
        <p:spPr>
          <a:xfrm>
            <a:off x="5755606" y="1107282"/>
            <a:ext cx="186024" cy="19841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3CABA6-F523-4198-911E-4F1D424E4F69}"/>
              </a:ext>
            </a:extLst>
          </p:cNvPr>
          <p:cNvSpPr/>
          <p:nvPr/>
        </p:nvSpPr>
        <p:spPr>
          <a:xfrm>
            <a:off x="6688607" y="1068032"/>
            <a:ext cx="3856616" cy="2215991"/>
          </a:xfrm>
          <a:prstGeom prst="rect">
            <a:avLst/>
          </a:prstGeom>
          <a:ln>
            <a:noFill/>
          </a:ln>
        </p:spPr>
        <p:txBody>
          <a:bodyPr wrap="square">
            <a:spAutoFit/>
          </a:bodyPr>
          <a:lstStyle/>
          <a:p>
            <a:r>
              <a:rPr lang="bn-BD" sz="4000" dirty="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 লতিফ সেখ </a:t>
            </a:r>
          </a:p>
          <a:p>
            <a:r>
              <a:rPr lang="bn-BD" dirty="0">
                <a:ln w="0"/>
                <a:effectLst>
                  <a:glow rad="63500">
                    <a:schemeClr val="accent4">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সহকারী শিক্ষক (আইসিটি</a:t>
            </a:r>
            <a:r>
              <a:rPr lang="bn-BD" sz="1600" dirty="0">
                <a:ln w="0"/>
                <a:effectLst>
                  <a:glow rad="63500">
                    <a:schemeClr val="accent4">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a:t>
            </a:r>
          </a:p>
          <a:p>
            <a:r>
              <a:rPr lang="bn-BD" sz="2000" dirty="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সম্মিলনী উচ্চ বালিকা বিদ্যালয়, বৌলপুর</a:t>
            </a:r>
          </a:p>
          <a:p>
            <a:r>
              <a:rPr lang="bn-BD" sz="2000" dirty="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মোড়েলগঞ্জ, বাগেরহাট</a:t>
            </a:r>
          </a:p>
          <a:p>
            <a:r>
              <a:rPr lang="en-US" sz="20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E-mail: </a:t>
            </a:r>
            <a:r>
              <a:rPr lang="en-US" sz="2000" dirty="0">
                <a:ln w="0"/>
                <a:effectLst>
                  <a:glow rad="63500">
                    <a:schemeClr val="accent4">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alsct76@gmail.com</a:t>
            </a:r>
          </a:p>
          <a:p>
            <a:r>
              <a:rPr lang="en-US" sz="2000" dirty="0">
                <a:ln w="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Cellphone: 01758684240</a:t>
            </a:r>
            <a:r>
              <a:rPr lang="bn-BD" sz="2000" dirty="0">
                <a:ln w="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2000" dirty="0">
              <a:ln w="0"/>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10DF3623-4BAA-48CA-9D7C-6B9D6687A673}"/>
              </a:ext>
            </a:extLst>
          </p:cNvPr>
          <p:cNvSpPr/>
          <p:nvPr/>
        </p:nvSpPr>
        <p:spPr>
          <a:xfrm>
            <a:off x="6670632" y="3649698"/>
            <a:ext cx="5165053" cy="2308324"/>
          </a:xfrm>
          <a:prstGeom prst="rect">
            <a:avLst/>
          </a:prstGeom>
          <a:ln>
            <a:noFill/>
          </a:ln>
        </p:spPr>
        <p:txBody>
          <a:bodyPr wrap="square">
            <a:spAutoFit/>
          </a:bodyPr>
          <a:lstStyle/>
          <a:p>
            <a:r>
              <a:rPr lang="bn-BD" sz="4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en-US" sz="4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4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৭ম  </a:t>
            </a:r>
          </a:p>
          <a:p>
            <a:r>
              <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অধ্যায়ঃ দশম </a:t>
            </a:r>
            <a:r>
              <a:rPr lang="bn-BD"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(বাংলাদেশের সামাজিক সমস্যা)</a:t>
            </a:r>
            <a:r>
              <a:rPr lang="bn-BD"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পাঠঃ ১</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 ২ </a:t>
            </a:r>
          </a:p>
          <a:p>
            <a:r>
              <a:rPr lang="bn-BD"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 ৫০ মিঃ </a:t>
            </a:r>
            <a:endParaRPr lang="en-US" sz="3200" dirty="0">
              <a:ln w="0"/>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id="{BEA878CC-9CE8-436B-AB66-AF19D1A8E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90" y="3750232"/>
            <a:ext cx="1545929" cy="1984146"/>
          </a:xfrm>
          <a:prstGeom prst="rect">
            <a:avLst/>
          </a:prstGeom>
          <a:ln w="38100">
            <a:solidFill>
              <a:schemeClr val="tx1"/>
            </a:solidFill>
          </a:ln>
        </p:spPr>
      </p:pic>
      <p:pic>
        <p:nvPicPr>
          <p:cNvPr id="15" name="Picture 14">
            <a:extLst>
              <a:ext uri="{FF2B5EF4-FFF2-40B4-BE49-F238E27FC236}">
                <a16:creationId xmlns:a16="http://schemas.microsoft.com/office/drawing/2014/main" id="{91306534-4CDF-464C-A778-FA8B6C9ED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99" y="1107281"/>
            <a:ext cx="2412573" cy="4627097"/>
          </a:xfrm>
          <a:prstGeom prst="rect">
            <a:avLst/>
          </a:prstGeom>
        </p:spPr>
      </p:pic>
    </p:spTree>
    <p:extLst>
      <p:ext uri="{BB962C8B-B14F-4D97-AF65-F5344CB8AC3E}">
        <p14:creationId xmlns:p14="http://schemas.microsoft.com/office/powerpoint/2010/main" val="292973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0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0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0CAE5-A2EF-4ADC-B8C3-B651A8873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366" y="437882"/>
            <a:ext cx="3278108" cy="5563924"/>
          </a:xfrm>
          <a:prstGeom prst="rect">
            <a:avLst/>
          </a:prstGeom>
        </p:spPr>
      </p:pic>
    </p:spTree>
    <p:extLst>
      <p:ext uri="{BB962C8B-B14F-4D97-AF65-F5344CB8AC3E}">
        <p14:creationId xmlns:p14="http://schemas.microsoft.com/office/powerpoint/2010/main" val="32193936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22685A-072D-473E-9B38-AAAAE9E9794F}"/>
              </a:ext>
            </a:extLst>
          </p:cNvPr>
          <p:cNvGrpSpPr/>
          <p:nvPr/>
        </p:nvGrpSpPr>
        <p:grpSpPr>
          <a:xfrm>
            <a:off x="4200229" y="1269223"/>
            <a:ext cx="4431039" cy="1040000"/>
            <a:chOff x="1273698" y="698270"/>
            <a:chExt cx="3756677" cy="758329"/>
          </a:xfrm>
          <a:scene3d>
            <a:camera prst="orthographicFront">
              <a:rot lat="0" lon="0" rev="0"/>
            </a:camera>
            <a:lightRig rig="contrasting" dir="t">
              <a:rot lat="0" lon="0" rev="1200000"/>
            </a:lightRig>
          </a:scene3d>
        </p:grpSpPr>
        <p:sp>
          <p:nvSpPr>
            <p:cNvPr id="5" name="Pentagon 4">
              <a:extLst>
                <a:ext uri="{FF2B5EF4-FFF2-40B4-BE49-F238E27FC236}">
                  <a16:creationId xmlns:a16="http://schemas.microsoft.com/office/drawing/2014/main" id="{EB47EA28-0715-47D5-9E9D-9DCD5600DFCD}"/>
                </a:ext>
              </a:extLst>
            </p:cNvPr>
            <p:cNvSpPr/>
            <p:nvPr/>
          </p:nvSpPr>
          <p:spPr>
            <a:xfrm rot="10800000">
              <a:off x="1273698" y="698270"/>
              <a:ext cx="3756677" cy="758329"/>
            </a:xfrm>
            <a:prstGeom prst="homePlate">
              <a:avLst/>
            </a:prstGeom>
            <a:noFill/>
            <a:sp3d contourW="19050" prstMaterial="metal">
              <a:bevelT w="88900" h="203200" prst="softRound"/>
              <a:bevelB w="165100" h="254000"/>
            </a:sp3d>
          </p:spPr>
          <p:style>
            <a:lnRef idx="0">
              <a:schemeClr val="lt1">
                <a:hueOff val="0"/>
                <a:satOff val="0"/>
                <a:lumOff val="0"/>
                <a:alphaOff val="0"/>
              </a:schemeClr>
            </a:lnRef>
            <a:fillRef idx="1">
              <a:scrgbClr r="0" g="0" b="0"/>
            </a:fillRef>
            <a:effectRef idx="2">
              <a:schemeClr val="accent3">
                <a:alpha val="90000"/>
                <a:hueOff val="0"/>
                <a:satOff val="0"/>
                <a:lumOff val="0"/>
                <a:alphaOff val="0"/>
              </a:schemeClr>
            </a:effectRef>
            <a:fontRef idx="minor">
              <a:schemeClr val="lt1"/>
            </a:fontRef>
          </p:style>
        </p:sp>
        <p:sp>
          <p:nvSpPr>
            <p:cNvPr id="6" name="Pentagon 4">
              <a:extLst>
                <a:ext uri="{FF2B5EF4-FFF2-40B4-BE49-F238E27FC236}">
                  <a16:creationId xmlns:a16="http://schemas.microsoft.com/office/drawing/2014/main" id="{DCCC03C4-3CDC-4439-ADFE-61E21754A7BA}"/>
                </a:ext>
              </a:extLst>
            </p:cNvPr>
            <p:cNvSpPr/>
            <p:nvPr/>
          </p:nvSpPr>
          <p:spPr>
            <a:xfrm rot="21600000">
              <a:off x="1463280" y="698270"/>
              <a:ext cx="3567095" cy="75832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48823" tIns="167640" rIns="312928" bIns="167640" numCol="1" spcCol="1270" anchor="ctr" anchorCtr="0">
              <a:noAutofit/>
            </a:bodyPr>
            <a:lstStyle/>
            <a:p>
              <a:pPr lvl="0" algn="l" defTabSz="1955800">
                <a:lnSpc>
                  <a:spcPct val="90000"/>
                </a:lnSpc>
                <a:spcBef>
                  <a:spcPct val="0"/>
                </a:spcBef>
                <a:spcAft>
                  <a:spcPct val="35000"/>
                </a:spcAft>
              </a:pPr>
              <a:r>
                <a:rPr lang="bn-BD" sz="4400" dirty="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বাড়ির</a:t>
              </a:r>
              <a:r>
                <a:rPr lang="bn-BD" sz="4400" b="0" kern="1200" cap="none" spc="0" dirty="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কাজ </a:t>
              </a:r>
              <a:endParaRPr lang="en-US" sz="4400" b="0" kern="1200" cap="none" spc="0" dirty="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endParaRPr>
            </a:p>
          </p:txBody>
        </p:sp>
      </p:grpSp>
      <p:sp>
        <p:nvSpPr>
          <p:cNvPr id="7" name="Oval 6">
            <a:extLst>
              <a:ext uri="{FF2B5EF4-FFF2-40B4-BE49-F238E27FC236}">
                <a16:creationId xmlns:a16="http://schemas.microsoft.com/office/drawing/2014/main" id="{33501252-E568-457A-AFEE-B47F1810EC98}"/>
              </a:ext>
            </a:extLst>
          </p:cNvPr>
          <p:cNvSpPr/>
          <p:nvPr/>
        </p:nvSpPr>
        <p:spPr>
          <a:xfrm>
            <a:off x="3390955" y="393817"/>
            <a:ext cx="1916104" cy="227379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0" rev="0"/>
            </a:camera>
            <a:lightRig rig="contrasting" dir="t">
              <a:rot lat="0" lon="0" rev="1200000"/>
            </a:lightRig>
          </a:scene3d>
          <a:sp3d z="300000" contourW="19050" prstMaterial="metal">
            <a:bevelT w="88900" h="203200" prst="softRound"/>
            <a:bevelB w="165100" h="254000"/>
          </a:sp3d>
        </p:spPr>
        <p:style>
          <a:lnRef idx="0">
            <a:schemeClr val="lt1">
              <a:hueOff val="0"/>
              <a:satOff val="0"/>
              <a:lumOff val="0"/>
              <a:alphaOff val="0"/>
            </a:schemeClr>
          </a:lnRef>
          <a:fillRef idx="1">
            <a:scrgbClr r="0" g="0" b="0"/>
          </a:fillRef>
          <a:effectRef idx="1">
            <a:schemeClr val="accent3">
              <a:tint val="50000"/>
              <a:alpha val="90000"/>
              <a:hueOff val="0"/>
              <a:satOff val="0"/>
              <a:lumOff val="0"/>
              <a:alphaOff val="0"/>
            </a:schemeClr>
          </a:effectRef>
          <a:fontRef idx="minor">
            <a:schemeClr val="lt1">
              <a:hueOff val="0"/>
              <a:satOff val="0"/>
              <a:lumOff val="0"/>
              <a:alphaOff val="0"/>
            </a:schemeClr>
          </a:fontRef>
        </p:style>
      </p:sp>
      <p:cxnSp>
        <p:nvCxnSpPr>
          <p:cNvPr id="8" name="Straight Connector 7">
            <a:extLst>
              <a:ext uri="{FF2B5EF4-FFF2-40B4-BE49-F238E27FC236}">
                <a16:creationId xmlns:a16="http://schemas.microsoft.com/office/drawing/2014/main" id="{ACEFC351-9E36-4264-9B91-773C40B3AD18}"/>
              </a:ext>
            </a:extLst>
          </p:cNvPr>
          <p:cNvCxnSpPr>
            <a:cxnSpLocks/>
          </p:cNvCxnSpPr>
          <p:nvPr/>
        </p:nvCxnSpPr>
        <p:spPr>
          <a:xfrm flipH="1">
            <a:off x="1038082" y="4377757"/>
            <a:ext cx="8188053" cy="0"/>
          </a:xfrm>
          <a:prstGeom prst="line">
            <a:avLst/>
          </a:prstGeom>
          <a:ln w="2857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02BD2390-4A6D-4478-B66A-0302CDC9A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378" y="2152497"/>
            <a:ext cx="3023691" cy="2991003"/>
          </a:xfrm>
          <a:prstGeom prst="rect">
            <a:avLst/>
          </a:prstGeom>
          <a:ln w="88900" cap="sq" cmpd="thickThin">
            <a:solidFill>
              <a:srgbClr val="000000"/>
            </a:solidFill>
            <a:prstDash val="solid"/>
            <a:miter lim="800000"/>
          </a:ln>
          <a:effectLst>
            <a:innerShdw blurRad="76200">
              <a:srgbClr val="000000"/>
            </a:innerShdw>
          </a:effectLst>
          <a:scene3d>
            <a:camera prst="perspectiveHeroicExtremeLeftFacing"/>
            <a:lightRig rig="threePt" dir="t"/>
          </a:scene3d>
        </p:spPr>
      </p:pic>
      <p:sp>
        <p:nvSpPr>
          <p:cNvPr id="10" name="Rectangle 9">
            <a:extLst>
              <a:ext uri="{FF2B5EF4-FFF2-40B4-BE49-F238E27FC236}">
                <a16:creationId xmlns:a16="http://schemas.microsoft.com/office/drawing/2014/main" id="{FD22A9A4-6CA1-4203-9FE2-48E118011BE2}"/>
              </a:ext>
            </a:extLst>
          </p:cNvPr>
          <p:cNvSpPr/>
          <p:nvPr/>
        </p:nvSpPr>
        <p:spPr>
          <a:xfrm>
            <a:off x="827382" y="3441415"/>
            <a:ext cx="8062174" cy="954107"/>
          </a:xfrm>
          <a:prstGeom prst="rect">
            <a:avLst/>
          </a:prstGeom>
        </p:spPr>
        <p:txBody>
          <a:bodyPr wrap="square">
            <a:spAutoFit/>
          </a:bodyPr>
          <a:lstStyle/>
          <a:p>
            <a:pPr algn="ctr"/>
            <a:r>
              <a:rPr lang="bn-BD" sz="2800" dirty="0">
                <a:ln w="0"/>
                <a:latin typeface="NikoshBAN" panose="02000000000000000000" pitchFamily="2" charset="0"/>
                <a:cs typeface="NikoshBAN" panose="02000000000000000000" pitchFamily="2" charset="0"/>
              </a:rPr>
              <a:t>যৌতুকের কুফল সম্পর্কে সচেতনতা বৃদ্ধিতে কী কী পদক্ষেপ গ্রহন করা যায়  তার একটি তালিকা তৈরি কর; </a:t>
            </a:r>
          </a:p>
        </p:txBody>
      </p:sp>
    </p:spTree>
    <p:extLst>
      <p:ext uri="{BB962C8B-B14F-4D97-AF65-F5344CB8AC3E}">
        <p14:creationId xmlns:p14="http://schemas.microsoft.com/office/powerpoint/2010/main" val="680775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D376B1-5F5C-44E3-B632-5EBEB2A1D861}"/>
              </a:ext>
            </a:extLst>
          </p:cNvPr>
          <p:cNvSpPr/>
          <p:nvPr/>
        </p:nvSpPr>
        <p:spPr>
          <a:xfrm>
            <a:off x="1649990" y="5776102"/>
            <a:ext cx="7980072" cy="489396"/>
          </a:xfrm>
          <a:prstGeom prst="rect">
            <a:avLst/>
          </a:prstGeom>
          <a:noFill/>
          <a:ln w="3175" cmpd="dbl">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prstTxWarp prst="textWave1">
              <a:avLst>
                <a:gd name="adj1" fmla="val 14144"/>
                <a:gd name="adj2" fmla="val -161"/>
              </a:avLst>
            </a:prstTxWarp>
          </a:bodyPr>
          <a:lstStyle/>
          <a:p>
            <a:pPr algn="ctr"/>
            <a:r>
              <a:rPr lang="bn-BD" sz="2400" u="sng"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এসো আমরা যৌতুকের বিরুদ্ধে সামাজিক আন্দোলন গড়ে তুলি ।</a:t>
            </a:r>
            <a:endParaRPr lang="en-US" sz="2400" u="sng"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6" name="Rectangle 5">
            <a:extLst>
              <a:ext uri="{FF2B5EF4-FFF2-40B4-BE49-F238E27FC236}">
                <a16:creationId xmlns:a16="http://schemas.microsoft.com/office/drawing/2014/main" id="{BB4E6D08-06DB-4BD8-B359-C6759601DA43}"/>
              </a:ext>
            </a:extLst>
          </p:cNvPr>
          <p:cNvSpPr/>
          <p:nvPr/>
        </p:nvSpPr>
        <p:spPr>
          <a:xfrm>
            <a:off x="-130284" y="592502"/>
            <a:ext cx="9760346" cy="843785"/>
          </a:xfrm>
          <a:prstGeom prst="rect">
            <a:avLst/>
          </a:prstGeom>
          <a:noFill/>
          <a:ln w="3175" cmpd="dbl">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bn-BD" sz="4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আজকের  ক্লাস এখানে সমাপ্ত... </a:t>
            </a:r>
            <a:endParaRPr lang="en-US" sz="4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pic>
        <p:nvPicPr>
          <p:cNvPr id="8" name="Picture 7">
            <a:extLst>
              <a:ext uri="{FF2B5EF4-FFF2-40B4-BE49-F238E27FC236}">
                <a16:creationId xmlns:a16="http://schemas.microsoft.com/office/drawing/2014/main" id="{54A411C0-AD58-4D08-A075-F7923DAA2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917" y="1852392"/>
            <a:ext cx="5144218" cy="3153215"/>
          </a:xfrm>
          <a:prstGeom prst="rect">
            <a:avLst/>
          </a:prstGeom>
          <a:ln w="88900" cap="sq" cmpd="thickThin">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063731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1000" fill="hold"/>
                                        <p:tgtEl>
                                          <p:spTgt spid="4"/>
                                        </p:tgtEl>
                                        <p:attrNameLst>
                                          <p:attrName>style.color</p:attrName>
                                        </p:attrNameLst>
                                      </p:cBhvr>
                                      <p:to>
                                        <a:schemeClr val="accent2"/>
                                      </p:to>
                                    </p:animClr>
                                    <p:animClr clrSpc="rgb" dir="cw">
                                      <p:cBhvr>
                                        <p:cTn id="7" dur="1000" fill="hold"/>
                                        <p:tgtEl>
                                          <p:spTgt spid="4"/>
                                        </p:tgtEl>
                                        <p:attrNameLst>
                                          <p:attrName>fillcolor</p:attrName>
                                        </p:attrNameLst>
                                      </p:cBhvr>
                                      <p:to>
                                        <a:schemeClr val="accent2"/>
                                      </p:to>
                                    </p:animClr>
                                    <p:set>
                                      <p:cBhvr>
                                        <p:cTn id="8" dur="1000" fill="hold"/>
                                        <p:tgtEl>
                                          <p:spTgt spid="4"/>
                                        </p:tgtEl>
                                        <p:attrNameLst>
                                          <p:attrName>fill.type</p:attrName>
                                        </p:attrNameLst>
                                      </p:cBhvr>
                                      <p:to>
                                        <p:strVal val="solid"/>
                                      </p:to>
                                    </p:set>
                                    <p:anim to="1.5" calcmode="lin" valueType="num">
                                      <p:cBhvr override="childStyle">
                                        <p:cTn id="9" dur="10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52A06A-10C9-47B0-A722-336C80705055}"/>
              </a:ext>
            </a:extLst>
          </p:cNvPr>
          <p:cNvSpPr/>
          <p:nvPr/>
        </p:nvSpPr>
        <p:spPr>
          <a:xfrm>
            <a:off x="558093" y="463549"/>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ভিডিওটি মনোযোগ সহকারে দেখ.. </a:t>
            </a:r>
            <a:endParaRPr lang="en-US"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6" name="Rectangle 5">
            <a:extLst>
              <a:ext uri="{FF2B5EF4-FFF2-40B4-BE49-F238E27FC236}">
                <a16:creationId xmlns:a16="http://schemas.microsoft.com/office/drawing/2014/main" id="{D406B78A-3421-4FFA-B961-3E5CF5059A7A}"/>
              </a:ext>
            </a:extLst>
          </p:cNvPr>
          <p:cNvSpPr/>
          <p:nvPr/>
        </p:nvSpPr>
        <p:spPr>
          <a:xfrm>
            <a:off x="3828522" y="5832164"/>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ভিডিওটিতে কিসের ইঙ্গিত রয়েছে? </a:t>
            </a:r>
            <a:endParaRPr lang="en-US"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aphicFrame>
        <p:nvGraphicFramePr>
          <p:cNvPr id="2" name="Object 1">
            <a:hlinkClick r:id="" action="ppaction://ole?verb=0"/>
            <a:extLst>
              <a:ext uri="{FF2B5EF4-FFF2-40B4-BE49-F238E27FC236}">
                <a16:creationId xmlns:a16="http://schemas.microsoft.com/office/drawing/2014/main" id="{037EE4D2-34DF-43C9-98A3-FEC564B95E23}"/>
              </a:ext>
            </a:extLst>
          </p:cNvPr>
          <p:cNvGraphicFramePr>
            <a:graphicFrameLocks noChangeAspect="1"/>
          </p:cNvGraphicFramePr>
          <p:nvPr>
            <p:extLst>
              <p:ext uri="{D42A27DB-BD31-4B8C-83A1-F6EECF244321}">
                <p14:modId xmlns:p14="http://schemas.microsoft.com/office/powerpoint/2010/main" val="2301228248"/>
              </p:ext>
            </p:extLst>
          </p:nvPr>
        </p:nvGraphicFramePr>
        <p:xfrm>
          <a:off x="3828522" y="1610497"/>
          <a:ext cx="2995680" cy="2201649"/>
        </p:xfrm>
        <a:graphic>
          <a:graphicData uri="http://schemas.openxmlformats.org/presentationml/2006/ole">
            <mc:AlternateContent xmlns:mc="http://schemas.openxmlformats.org/markup-compatibility/2006">
              <mc:Choice xmlns:v="urn:schemas-microsoft-com:vml" Requires="v">
                <p:oleObj spid="_x0000_s1055" name="Packager Shell Object" showAsIcon="1" r:id="rId3" imgW="3669480" imgH="512640" progId="Package">
                  <p:embed/>
                </p:oleObj>
              </mc:Choice>
              <mc:Fallback>
                <p:oleObj name="Packager Shell Object" showAsIcon="1" r:id="rId3" imgW="3669480" imgH="512640" progId="Package">
                  <p:embed/>
                  <p:pic>
                    <p:nvPicPr>
                      <p:cNvPr id="0" name=""/>
                      <p:cNvPicPr/>
                      <p:nvPr/>
                    </p:nvPicPr>
                    <p:blipFill>
                      <a:blip r:embed="rId4"/>
                      <a:stretch>
                        <a:fillRect/>
                      </a:stretch>
                    </p:blipFill>
                    <p:spPr>
                      <a:xfrm>
                        <a:off x="3828522" y="1610497"/>
                        <a:ext cx="2995680" cy="2201649"/>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pic>
                </p:oleObj>
              </mc:Fallback>
            </mc:AlternateContent>
          </a:graphicData>
        </a:graphic>
      </p:graphicFrame>
    </p:spTree>
    <p:extLst>
      <p:ext uri="{BB962C8B-B14F-4D97-AF65-F5344CB8AC3E}">
        <p14:creationId xmlns:p14="http://schemas.microsoft.com/office/powerpoint/2010/main" val="593579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93A234-C591-4A73-A08B-4F642EA5066F}"/>
              </a:ext>
            </a:extLst>
          </p:cNvPr>
          <p:cNvSpPr/>
          <p:nvPr/>
        </p:nvSpPr>
        <p:spPr>
          <a:xfrm>
            <a:off x="2212213" y="734005"/>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4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আজকের পাঠ... </a:t>
            </a:r>
            <a:endParaRPr lang="en-US" sz="4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Rectangle 8">
            <a:extLst>
              <a:ext uri="{FF2B5EF4-FFF2-40B4-BE49-F238E27FC236}">
                <a16:creationId xmlns:a16="http://schemas.microsoft.com/office/drawing/2014/main" id="{08D94499-86A9-4152-8EDA-B374234FDE1C}"/>
              </a:ext>
            </a:extLst>
          </p:cNvPr>
          <p:cNvSpPr/>
          <p:nvPr/>
        </p:nvSpPr>
        <p:spPr>
          <a:xfrm>
            <a:off x="2348256" y="4964897"/>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6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a:t>
            </a:r>
            <a:r>
              <a:rPr lang="bn-BD" sz="4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তুকের </a:t>
            </a:r>
            <a:r>
              <a:rPr lang="bn-BD" sz="6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ধা</a:t>
            </a:r>
            <a:r>
              <a:rPr lang="bn-BD" sz="4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রণা, </a:t>
            </a:r>
            <a:r>
              <a:rPr lang="bn-BD" sz="6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a:t>
            </a:r>
            <a:r>
              <a:rPr lang="bn-BD" sz="4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রণ ও </a:t>
            </a:r>
            <a:r>
              <a:rPr lang="bn-BD" sz="6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a:t>
            </a:r>
            <a:r>
              <a:rPr lang="bn-BD" sz="4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ভাব </a:t>
            </a:r>
            <a:endParaRPr lang="en-US" sz="4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11" name="Picture 10">
            <a:extLst>
              <a:ext uri="{FF2B5EF4-FFF2-40B4-BE49-F238E27FC236}">
                <a16:creationId xmlns:a16="http://schemas.microsoft.com/office/drawing/2014/main" id="{CCC599D3-01D7-48DE-9A46-2E029B825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812" y="1949941"/>
            <a:ext cx="3958528" cy="22485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906256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2DF6E-9971-470E-A941-596645401D3A}"/>
              </a:ext>
            </a:extLst>
          </p:cNvPr>
          <p:cNvSpPr/>
          <p:nvPr/>
        </p:nvSpPr>
        <p:spPr>
          <a:xfrm>
            <a:off x="4969099" y="798491"/>
            <a:ext cx="2253802" cy="656822"/>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r>
              <a:rPr lang="bn-BD" sz="6000" dirty="0">
                <a:ln w="0"/>
                <a:solidFill>
                  <a:schemeClr val="tx1"/>
                </a:solidFill>
                <a:effectLst>
                  <a:glow rad="63500">
                    <a:schemeClr val="accent6">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শি</a:t>
            </a:r>
            <a:r>
              <a:rPr lang="bn-BD" sz="4800" dirty="0">
                <a:ln w="0"/>
                <a:solidFill>
                  <a:schemeClr val="tx1"/>
                </a:solidFill>
                <a:effectLst>
                  <a:glow rad="63500">
                    <a:schemeClr val="accent6">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খনফল </a:t>
            </a:r>
            <a:endParaRPr lang="en-US" sz="4800" dirty="0">
              <a:ln w="0"/>
              <a:solidFill>
                <a:schemeClr val="tx1"/>
              </a:solidFill>
              <a:effectLst>
                <a:glow rad="63500">
                  <a:schemeClr val="accent6">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 name="Speech Bubble: Rectangle with Corners Rounded 2">
            <a:extLst>
              <a:ext uri="{FF2B5EF4-FFF2-40B4-BE49-F238E27FC236}">
                <a16:creationId xmlns:a16="http://schemas.microsoft.com/office/drawing/2014/main" id="{AAFCB721-1CAB-405A-A563-1CFABE38EF06}"/>
              </a:ext>
            </a:extLst>
          </p:cNvPr>
          <p:cNvSpPr/>
          <p:nvPr/>
        </p:nvSpPr>
        <p:spPr>
          <a:xfrm>
            <a:off x="1120709" y="1707223"/>
            <a:ext cx="5316828" cy="495837"/>
          </a:xfrm>
          <a:prstGeom prst="wedgeRoundRectCallout">
            <a:avLst>
              <a:gd name="adj1" fmla="val -23013"/>
              <a:gd name="adj2" fmla="val 74797"/>
              <a:gd name="adj3" fmla="val 16667"/>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এই পাঠ থেকে শিক্ষার্থীরা..... </a:t>
            </a:r>
            <a:endParaRPr lang="en-US" sz="2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4" name="Rectangle 3">
            <a:extLst>
              <a:ext uri="{FF2B5EF4-FFF2-40B4-BE49-F238E27FC236}">
                <a16:creationId xmlns:a16="http://schemas.microsoft.com/office/drawing/2014/main" id="{E515486D-A602-407A-AA3E-65CA001B6932}"/>
              </a:ext>
            </a:extLst>
          </p:cNvPr>
          <p:cNvSpPr/>
          <p:nvPr/>
        </p:nvSpPr>
        <p:spPr>
          <a:xfrm>
            <a:off x="922447" y="2630693"/>
            <a:ext cx="8350877"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2" panose="05020102010507070707" pitchFamily="18" charset="2"/>
              <a:buChar char=""/>
            </a:pPr>
            <a:r>
              <a:rPr lang="bn-BD" sz="2800" dirty="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কী তা বলতে পারবে; </a:t>
            </a:r>
          </a:p>
        </p:txBody>
      </p:sp>
      <p:sp>
        <p:nvSpPr>
          <p:cNvPr id="5" name="Rectangle 4">
            <a:extLst>
              <a:ext uri="{FF2B5EF4-FFF2-40B4-BE49-F238E27FC236}">
                <a16:creationId xmlns:a16="http://schemas.microsoft.com/office/drawing/2014/main" id="{3B6B1EEE-B064-4789-A3C1-AFFD20A23B14}"/>
              </a:ext>
            </a:extLst>
          </p:cNvPr>
          <p:cNvSpPr/>
          <p:nvPr/>
        </p:nvSpPr>
        <p:spPr>
          <a:xfrm>
            <a:off x="922447" y="3980085"/>
            <a:ext cx="9230546" cy="684803"/>
          </a:xfrm>
          <a:prstGeom prst="rect">
            <a:avLst/>
          </a:prstGeom>
        </p:spPr>
        <p:txBody>
          <a:bodyPr wrap="square">
            <a:spAutoFit/>
          </a:bodyPr>
          <a:lstStyle/>
          <a:p>
            <a:pPr marL="457200" indent="-457200">
              <a:lnSpc>
                <a:spcPct val="150000"/>
              </a:lnSpc>
              <a:buFont typeface="Wingdings 2" panose="05020102010507070707" pitchFamily="18" charset="2"/>
              <a:buChar char=""/>
            </a:pPr>
            <a:r>
              <a:rPr lang="bn-BD"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যৌতুকের প্রভাবে কী কী অপধা সংগঠিত হয় ব্যাখ্যা করতে পারবে; </a:t>
            </a:r>
          </a:p>
        </p:txBody>
      </p:sp>
      <p:sp>
        <p:nvSpPr>
          <p:cNvPr id="6" name="Rectangle 5">
            <a:extLst>
              <a:ext uri="{FF2B5EF4-FFF2-40B4-BE49-F238E27FC236}">
                <a16:creationId xmlns:a16="http://schemas.microsoft.com/office/drawing/2014/main" id="{702B6F1B-A135-4D6B-A544-836A0E34CAAF}"/>
              </a:ext>
            </a:extLst>
          </p:cNvPr>
          <p:cNvSpPr/>
          <p:nvPr/>
        </p:nvSpPr>
        <p:spPr>
          <a:xfrm>
            <a:off x="934194" y="3295282"/>
            <a:ext cx="5259773" cy="684803"/>
          </a:xfrm>
          <a:prstGeom prst="rect">
            <a:avLst/>
          </a:prstGeom>
        </p:spPr>
        <p:txBody>
          <a:bodyPr wrap="none">
            <a:spAutoFit/>
          </a:bodyPr>
          <a:lstStyle/>
          <a:p>
            <a:pPr marL="457200" indent="-457200">
              <a:lnSpc>
                <a:spcPct val="150000"/>
              </a:lnSpc>
              <a:buFont typeface="Wingdings 2" panose="05020102010507070707" pitchFamily="18" charset="2"/>
              <a:buChar char=""/>
            </a:pPr>
            <a:r>
              <a:rPr lang="bn-BD"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প্রথার কারণ ব্যাখ্যা করতে পারবে; </a:t>
            </a:r>
          </a:p>
        </p:txBody>
      </p:sp>
      <p:sp>
        <p:nvSpPr>
          <p:cNvPr id="8" name="Rectangle 7">
            <a:extLst>
              <a:ext uri="{FF2B5EF4-FFF2-40B4-BE49-F238E27FC236}">
                <a16:creationId xmlns:a16="http://schemas.microsoft.com/office/drawing/2014/main" id="{67D7B9C4-7A18-4FE2-B8F9-9255C5DDC9A8}"/>
              </a:ext>
            </a:extLst>
          </p:cNvPr>
          <p:cNvSpPr/>
          <p:nvPr/>
        </p:nvSpPr>
        <p:spPr>
          <a:xfrm>
            <a:off x="922447" y="4664888"/>
            <a:ext cx="5412059" cy="684803"/>
          </a:xfrm>
          <a:prstGeom prst="rect">
            <a:avLst/>
          </a:prstGeom>
        </p:spPr>
        <p:txBody>
          <a:bodyPr wrap="none">
            <a:spAutoFit/>
          </a:bodyPr>
          <a:lstStyle/>
          <a:p>
            <a:pPr marL="457200" indent="-457200">
              <a:lnSpc>
                <a:spcPct val="150000"/>
              </a:lnSpc>
              <a:buFont typeface="Wingdings 2" panose="05020102010507070707" pitchFamily="18" charset="2"/>
              <a:buChar char=""/>
            </a:pPr>
            <a:r>
              <a:rPr lang="bn-BD" sz="28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নিরোধ আইন ব্যাখ্যা করতে পারবে; </a:t>
            </a:r>
          </a:p>
        </p:txBody>
      </p:sp>
    </p:spTree>
    <p:extLst>
      <p:ext uri="{BB962C8B-B14F-4D97-AF65-F5344CB8AC3E}">
        <p14:creationId xmlns:p14="http://schemas.microsoft.com/office/powerpoint/2010/main" val="287858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05006-997B-4A80-9528-70C1CBD03D77}"/>
              </a:ext>
            </a:extLst>
          </p:cNvPr>
          <p:cNvSpPr/>
          <p:nvPr/>
        </p:nvSpPr>
        <p:spPr>
          <a:xfrm>
            <a:off x="1884852" y="225381"/>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চিত্রটিতে আমরা কি দেখতে পাচ্ছি? </a:t>
            </a:r>
            <a:endParaRPr lang="en-US"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6" name="Picture 5">
            <a:extLst>
              <a:ext uri="{FF2B5EF4-FFF2-40B4-BE49-F238E27FC236}">
                <a16:creationId xmlns:a16="http://schemas.microsoft.com/office/drawing/2014/main" id="{7839A250-DD8F-4B1D-AD3B-9B39283D8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10" y="1360599"/>
            <a:ext cx="5064214" cy="435762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a:extLst>
              <a:ext uri="{FF2B5EF4-FFF2-40B4-BE49-F238E27FC236}">
                <a16:creationId xmlns:a16="http://schemas.microsoft.com/office/drawing/2014/main" id="{2E41609C-5F16-4F99-BE58-D4B0D80660A2}"/>
              </a:ext>
            </a:extLst>
          </p:cNvPr>
          <p:cNvSpPr/>
          <p:nvPr/>
        </p:nvSpPr>
        <p:spPr>
          <a:xfrm>
            <a:off x="579549" y="991583"/>
            <a:ext cx="11050074" cy="498421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E18005A-215E-4D41-986F-C9B7E2971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478" y="1360599"/>
            <a:ext cx="5064211" cy="4357620"/>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a:extLst>
              <a:ext uri="{FF2B5EF4-FFF2-40B4-BE49-F238E27FC236}">
                <a16:creationId xmlns:a16="http://schemas.microsoft.com/office/drawing/2014/main" id="{E870CE20-5077-43B7-8914-BFE2FEB6C00B}"/>
              </a:ext>
            </a:extLst>
          </p:cNvPr>
          <p:cNvSpPr/>
          <p:nvPr/>
        </p:nvSpPr>
        <p:spPr>
          <a:xfrm>
            <a:off x="1794699" y="6016402"/>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কণের সাথে দেয়া হয় অনেক দান সামগ্রী </a:t>
            </a:r>
            <a:endParaRPr lang="en-US" sz="32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55325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1255D-DAC0-4012-B9CC-AEEA814F5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291" y="1182774"/>
            <a:ext cx="3327416" cy="2897784"/>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5D2BC909-5775-42D3-9FC9-CE498233C01F}"/>
              </a:ext>
            </a:extLst>
          </p:cNvPr>
          <p:cNvSpPr/>
          <p:nvPr/>
        </p:nvSpPr>
        <p:spPr>
          <a:xfrm>
            <a:off x="501307" y="254134"/>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কণের সাথে আর কি কি দেয়া হয়? </a:t>
            </a:r>
            <a:endParaRPr lang="en-US"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13" name="Picture 12">
            <a:extLst>
              <a:ext uri="{FF2B5EF4-FFF2-40B4-BE49-F238E27FC236}">
                <a16:creationId xmlns:a16="http://schemas.microsoft.com/office/drawing/2014/main" id="{352EB587-42B6-470B-9612-329C5C73E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693" y="758246"/>
            <a:ext cx="2112077" cy="1751616"/>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3C534EF7-4D7E-49A3-9B51-011C2A08B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547" y="106948"/>
            <a:ext cx="2202678" cy="1738647"/>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HeroicExtremeLeftFacing"/>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C3139D36-9A5D-49FE-B4E0-FAE123FBA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003" y="2230245"/>
            <a:ext cx="2439500" cy="1584169"/>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HeroicExtremeLeftFacing"/>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B361C19C-0A0B-42C8-B249-DA6138980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582" y="2895617"/>
            <a:ext cx="2910297" cy="1932437"/>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BB72BE27-2318-48DC-A03A-FE19D19602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6316" y="3925732"/>
            <a:ext cx="2997959" cy="2110476"/>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HeroicExtremeLeftFacing"/>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F58DEDE5-0932-44BA-A0BB-FAAD7786BB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770" y="4279077"/>
            <a:ext cx="2665889" cy="1751616"/>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sp>
        <p:nvSpPr>
          <p:cNvPr id="26" name="Rectangle 25">
            <a:extLst>
              <a:ext uri="{FF2B5EF4-FFF2-40B4-BE49-F238E27FC236}">
                <a16:creationId xmlns:a16="http://schemas.microsoft.com/office/drawing/2014/main" id="{A73A77C0-9500-4DA3-8E4C-40B0461925A6}"/>
              </a:ext>
            </a:extLst>
          </p:cNvPr>
          <p:cNvSpPr/>
          <p:nvPr/>
        </p:nvSpPr>
        <p:spPr>
          <a:xfrm>
            <a:off x="501307" y="6065219"/>
            <a:ext cx="6824193"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এই সামগ্রীগুলো কে দেয়? </a:t>
            </a:r>
            <a:endParaRPr lang="en-US"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28" name="Rectangle 27">
            <a:extLst>
              <a:ext uri="{FF2B5EF4-FFF2-40B4-BE49-F238E27FC236}">
                <a16:creationId xmlns:a16="http://schemas.microsoft.com/office/drawing/2014/main" id="{B5FD7718-715B-4DAD-8B33-D5BEE99B5633}"/>
              </a:ext>
            </a:extLst>
          </p:cNvPr>
          <p:cNvSpPr/>
          <p:nvPr/>
        </p:nvSpPr>
        <p:spPr>
          <a:xfrm>
            <a:off x="3412216" y="6094230"/>
            <a:ext cx="5997705" cy="65682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 কি নিজে দেয় নাকি জোড় করে নেয়া হয়  </a:t>
            </a:r>
            <a:endParaRPr lang="en-US"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3259152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20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1" nodeType="clickEffect">
                                  <p:stCondLst>
                                    <p:cond delay="0"/>
                                  </p:stCondLst>
                                  <p:childTnLst>
                                    <p:animEffect transition="out" filter="wipe(left)">
                                      <p:cBhvr>
                                        <p:cTn id="43" dur="2000"/>
                                        <p:tgtEl>
                                          <p:spTgt spid="26"/>
                                        </p:tgtEl>
                                      </p:cBhvr>
                                    </p:animEffect>
                                    <p:set>
                                      <p:cBhvr>
                                        <p:cTn id="44" dur="1" fill="hold">
                                          <p:stCondLst>
                                            <p:cond delay="1999"/>
                                          </p:stCondLst>
                                        </p:cTn>
                                        <p:tgtEl>
                                          <p:spTgt spid="26"/>
                                        </p:tgtEl>
                                        <p:attrNameLst>
                                          <p:attrName>style.visibility</p:attrName>
                                        </p:attrNameLst>
                                      </p:cBhvr>
                                      <p:to>
                                        <p:strVal val="hidden"/>
                                      </p:to>
                                    </p:set>
                                  </p:childTnLst>
                                </p:cTn>
                              </p:par>
                              <p:par>
                                <p:cTn id="45" presetID="22" presetClass="entr" presetSubtype="2"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AE4423-FF86-4B92-AFC8-82599066D715}"/>
              </a:ext>
            </a:extLst>
          </p:cNvPr>
          <p:cNvSpPr/>
          <p:nvPr/>
        </p:nvSpPr>
        <p:spPr>
          <a:xfrm>
            <a:off x="4159877" y="701893"/>
            <a:ext cx="2859109" cy="798489"/>
          </a:xfrm>
          <a:prstGeom prst="rect">
            <a:avLst/>
          </a:prstGeom>
          <a:noFill/>
          <a:effectLst>
            <a:glow rad="63500">
              <a:schemeClr val="accent6">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একক কাজ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Oval 4">
            <a:extLst>
              <a:ext uri="{FF2B5EF4-FFF2-40B4-BE49-F238E27FC236}">
                <a16:creationId xmlns:a16="http://schemas.microsoft.com/office/drawing/2014/main" id="{E97FE57D-BD35-4C2B-A30E-A74B0966A459}"/>
              </a:ext>
            </a:extLst>
          </p:cNvPr>
          <p:cNvSpPr/>
          <p:nvPr/>
        </p:nvSpPr>
        <p:spPr>
          <a:xfrm>
            <a:off x="3773512" y="434655"/>
            <a:ext cx="1390917" cy="1332967"/>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C6DF781-8AA9-4563-A7E8-6BEE8BC76DDF}"/>
              </a:ext>
            </a:extLst>
          </p:cNvPr>
          <p:cNvSpPr/>
          <p:nvPr/>
        </p:nvSpPr>
        <p:spPr>
          <a:xfrm>
            <a:off x="10590616" y="5006257"/>
            <a:ext cx="941009" cy="768870"/>
          </a:xfrm>
          <a:prstGeom prst="ellipse">
            <a:avLst/>
          </a:prstGeom>
          <a:noFill/>
          <a:ln w="38100">
            <a:solidFill>
              <a:srgbClr val="92D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rgbClr val="00B05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উত্তর </a:t>
            </a:r>
            <a:endParaRPr lang="en-US" sz="2400" dirty="0">
              <a:ln w="0"/>
              <a:solidFill>
                <a:srgbClr val="00B05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cxnSp>
        <p:nvCxnSpPr>
          <p:cNvPr id="7" name="Straight Connector 6">
            <a:extLst>
              <a:ext uri="{FF2B5EF4-FFF2-40B4-BE49-F238E27FC236}">
                <a16:creationId xmlns:a16="http://schemas.microsoft.com/office/drawing/2014/main" id="{3C05EF2D-5570-4F3F-8C65-58E578D79A58}"/>
              </a:ext>
            </a:extLst>
          </p:cNvPr>
          <p:cNvCxnSpPr>
            <a:cxnSpLocks/>
          </p:cNvCxnSpPr>
          <p:nvPr/>
        </p:nvCxnSpPr>
        <p:spPr>
          <a:xfrm flipH="1">
            <a:off x="3541987" y="3530801"/>
            <a:ext cx="3247696" cy="0"/>
          </a:xfrm>
          <a:prstGeom prst="line">
            <a:avLst/>
          </a:prstGeom>
          <a:ln w="38100">
            <a:solidFill>
              <a:srgbClr val="00B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F373BF2-4074-46CA-BECE-0D537ADE1C92}"/>
              </a:ext>
            </a:extLst>
          </p:cNvPr>
          <p:cNvSpPr/>
          <p:nvPr/>
        </p:nvSpPr>
        <p:spPr>
          <a:xfrm>
            <a:off x="534251" y="5190923"/>
            <a:ext cx="9925677" cy="830997"/>
          </a:xfrm>
          <a:prstGeom prst="rect">
            <a:avLst/>
          </a:prstGeom>
        </p:spPr>
        <p:txBody>
          <a:bodyPr wrap="square" anchor="ctr">
            <a:spAutoFit/>
          </a:bodyPr>
          <a:lstStyle/>
          <a:p>
            <a:r>
              <a:rPr lang="bn-BD"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বিয়ের সময় কনে পক্ষের কাছ থেকে যে অর্থ বা </a:t>
            </a:r>
            <a:r>
              <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400" dirty="0" err="1">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পণ্যসামগ্রী</a:t>
            </a:r>
            <a:r>
              <a:rPr lang="bn-BD"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দাবী করে গ্রহণ করা হয় বা আদায় করা হয়  তাকেই যৌতুক বলে।</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2" name="Picture 11">
            <a:extLst>
              <a:ext uri="{FF2B5EF4-FFF2-40B4-BE49-F238E27FC236}">
                <a16:creationId xmlns:a16="http://schemas.microsoft.com/office/drawing/2014/main" id="{4A0CE463-2D21-47F5-9D2A-BE01B2675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80" y="2455661"/>
            <a:ext cx="2619375" cy="1743075"/>
          </a:xfrm>
          <a:prstGeom prst="rect">
            <a:avLst/>
          </a:prstGeom>
          <a:ln w="88900" cap="sq" cmpd="thickThin">
            <a:solidFill>
              <a:srgbClr val="000000"/>
            </a:solidFill>
            <a:prstDash val="solid"/>
            <a:miter lim="800000"/>
          </a:ln>
          <a:effectLst>
            <a:innerShdw blurRad="76200">
              <a:srgbClr val="000000"/>
            </a:innerShdw>
          </a:effectLst>
          <a:scene3d>
            <a:camera prst="perspectiveContrastingRightFacing"/>
            <a:lightRig rig="threePt" dir="t"/>
          </a:scene3d>
        </p:spPr>
      </p:pic>
      <p:sp>
        <p:nvSpPr>
          <p:cNvPr id="13" name="Rectangle 12">
            <a:extLst>
              <a:ext uri="{FF2B5EF4-FFF2-40B4-BE49-F238E27FC236}">
                <a16:creationId xmlns:a16="http://schemas.microsoft.com/office/drawing/2014/main" id="{BEBB0FA4-4F6E-4943-84FD-ECB9683DD641}"/>
              </a:ext>
            </a:extLst>
          </p:cNvPr>
          <p:cNvSpPr/>
          <p:nvPr/>
        </p:nvSpPr>
        <p:spPr>
          <a:xfrm>
            <a:off x="1818210" y="2676721"/>
            <a:ext cx="3496470" cy="854080"/>
          </a:xfrm>
          <a:prstGeom prst="rect">
            <a:avLst/>
          </a:prstGeom>
        </p:spPr>
        <p:txBody>
          <a:bodyPr wrap="none" anchor="ctr">
            <a:spAutoFit/>
          </a:bodyPr>
          <a:lstStyle/>
          <a:p>
            <a:pPr>
              <a:lnSpc>
                <a:spcPct val="150000"/>
              </a:lnSpc>
            </a:pPr>
            <a:r>
              <a:rPr lang="bn-BD" sz="3600"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যৌতুক বলেত কী বুঝ? </a:t>
            </a:r>
          </a:p>
        </p:txBody>
      </p:sp>
    </p:spTree>
    <p:extLst>
      <p:ext uri="{BB962C8B-B14F-4D97-AF65-F5344CB8AC3E}">
        <p14:creationId xmlns:p14="http://schemas.microsoft.com/office/powerpoint/2010/main" val="19402309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63" presetClass="path" presetSubtype="0" accel="50000" decel="50000" fill="hold" grpId="1" nodeType="withEffect">
                                  <p:stCondLst>
                                    <p:cond delay="0"/>
                                  </p:stCondLst>
                                  <p:childTnLst>
                                    <p:animMotion origin="layout" path="M 2.08333E-6 3.7037E-6 L 0.13737 0.00416 " pathEditMode="relative" rAng="0" ptsTypes="AA">
                                      <p:cBhvr>
                                        <p:cTn id="12" dur="2000" fill="hold"/>
                                        <p:tgtEl>
                                          <p:spTgt spid="13"/>
                                        </p:tgtEl>
                                        <p:attrNameLst>
                                          <p:attrName>ppt_x</p:attrName>
                                          <p:attrName>ppt_y</p:attrName>
                                        </p:attrNameLst>
                                      </p:cBhvr>
                                      <p:rCtr x="6862" y="20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2000"/>
                                        <p:tgtEl>
                                          <p:spTgt spid="8"/>
                                        </p:tgtEl>
                                      </p:cBhvr>
                                    </p:animEffect>
                                  </p:childTnLst>
                                </p:cTn>
                              </p:par>
                            </p:childTnLst>
                          </p:cTn>
                        </p:par>
                      </p:childTnLst>
                    </p:cTn>
                  </p:par>
                </p:childTnLst>
              </p:cTn>
              <p:nextCondLst>
                <p:cond evt="onClick" delay="0">
                  <p:tgtEl>
                    <p:spTgt spid="6"/>
                  </p:tgtEl>
                </p:cond>
              </p:nextCondLst>
            </p:seq>
          </p:childTnLst>
        </p:cTn>
      </p:par>
    </p:tnLst>
    <p:bldLst>
      <p:bldP spid="8"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AD448885-4D32-476E-9ADC-CC1A1C407F68}"/>
              </a:ext>
            </a:extLst>
          </p:cNvPr>
          <p:cNvSpPr/>
          <p:nvPr/>
        </p:nvSpPr>
        <p:spPr>
          <a:xfrm>
            <a:off x="779171" y="477512"/>
            <a:ext cx="9058511" cy="495837"/>
          </a:xfrm>
          <a:prstGeom prst="wedgeRoundRectCallout">
            <a:avLst>
              <a:gd name="adj1" fmla="val -22839"/>
              <a:gd name="adj2" fmla="val 49360"/>
              <a:gd name="adj3" fmla="val 16667"/>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এসো নিচের ছবিগুলো দেখে যৌতুক প্রথার কারণগুলো জানার চেষ্টা করি  </a:t>
            </a:r>
            <a:endParaRPr lang="en-US" sz="20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6" name="Picture 5">
            <a:extLst>
              <a:ext uri="{FF2B5EF4-FFF2-40B4-BE49-F238E27FC236}">
                <a16:creationId xmlns:a16="http://schemas.microsoft.com/office/drawing/2014/main" id="{A0CB8616-FC76-4C68-B830-8505B5E1A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56" y="1261350"/>
            <a:ext cx="5076496" cy="3954887"/>
          </a:xfrm>
          <a:prstGeom prst="rect">
            <a:avLst/>
          </a:prstGeom>
          <a:ln w="88900" cap="sq" cmpd="thickThin">
            <a:solidFill>
              <a:srgbClr val="000000"/>
            </a:solidFill>
            <a:prstDash val="solid"/>
            <a:miter lim="800000"/>
          </a:ln>
          <a:effectLst>
            <a:innerShdw blurRad="76200">
              <a:srgbClr val="000000"/>
            </a:innerShdw>
          </a:effectLst>
          <a:scene3d>
            <a:camera prst="isometricOffAxis1Right">
              <a:rot lat="0" lon="20400000" rev="0"/>
            </a:camera>
            <a:lightRig rig="threePt" dir="t"/>
          </a:scene3d>
        </p:spPr>
      </p:pic>
      <p:sp>
        <p:nvSpPr>
          <p:cNvPr id="7" name="Speech Bubble: Rectangle with Corners Rounded 6">
            <a:extLst>
              <a:ext uri="{FF2B5EF4-FFF2-40B4-BE49-F238E27FC236}">
                <a16:creationId xmlns:a16="http://schemas.microsoft.com/office/drawing/2014/main" id="{A1A5816C-BC25-42E8-83BC-ED5A4634B9B6}"/>
              </a:ext>
            </a:extLst>
          </p:cNvPr>
          <p:cNvSpPr/>
          <p:nvPr/>
        </p:nvSpPr>
        <p:spPr>
          <a:xfrm>
            <a:off x="380480" y="5740720"/>
            <a:ext cx="4927946" cy="495837"/>
          </a:xfrm>
          <a:prstGeom prst="wedgeRoundRectCallout">
            <a:avLst>
              <a:gd name="adj1" fmla="val -22839"/>
              <a:gd name="adj2" fmla="val 49360"/>
              <a:gd name="adj3" fmla="val 16667"/>
            </a:avLst>
          </a:prstGeom>
          <a:noFill/>
          <a:ln>
            <a:noFill/>
          </a:ln>
          <a:effectLst>
            <a:outerShdw blurRad="149987" dist="250190" dir="8460000" algn="ctr">
              <a:srgbClr val="000000">
                <a:alpha val="28000"/>
              </a:srgbClr>
            </a:outerShdw>
          </a:effectLst>
          <a:scene3d>
            <a:camera prst="isometricOffAxis1Right">
              <a:rot lat="0" lon="2040000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বাংলাদেশের অধিকাংশ পরিবার দারিদ্র </a:t>
            </a:r>
          </a:p>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সীমার নিচের বসবাস করে।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pic>
        <p:nvPicPr>
          <p:cNvPr id="9" name="Picture 8">
            <a:extLst>
              <a:ext uri="{FF2B5EF4-FFF2-40B4-BE49-F238E27FC236}">
                <a16:creationId xmlns:a16="http://schemas.microsoft.com/office/drawing/2014/main" id="{D9D2C1DB-6D6F-438C-907A-3231B0B8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0885"/>
            <a:ext cx="5365532" cy="4108428"/>
          </a:xfrm>
          <a:prstGeom prst="rect">
            <a:avLst/>
          </a:prstGeom>
          <a:ln w="88900" cap="sq" cmpd="thickThin">
            <a:solidFill>
              <a:srgbClr val="000000"/>
            </a:solidFill>
            <a:prstDash val="solid"/>
            <a:miter lim="800000"/>
          </a:ln>
          <a:effectLst>
            <a:innerShdw blurRad="76200">
              <a:srgbClr val="000000"/>
            </a:innerShdw>
          </a:effectLst>
          <a:scene3d>
            <a:camera prst="isometricOffAxis2Left">
              <a:rot lat="1080000" lon="0" rev="0"/>
            </a:camera>
            <a:lightRig rig="threePt" dir="t"/>
          </a:scene3d>
        </p:spPr>
      </p:pic>
      <p:sp>
        <p:nvSpPr>
          <p:cNvPr id="10" name="Speech Bubble: Rectangle with Corners Rounded 9">
            <a:extLst>
              <a:ext uri="{FF2B5EF4-FFF2-40B4-BE49-F238E27FC236}">
                <a16:creationId xmlns:a16="http://schemas.microsoft.com/office/drawing/2014/main" id="{88541BBF-1EE6-4517-B37E-57A8ADED118C}"/>
              </a:ext>
            </a:extLst>
          </p:cNvPr>
          <p:cNvSpPr/>
          <p:nvPr/>
        </p:nvSpPr>
        <p:spPr>
          <a:xfrm>
            <a:off x="6314793" y="5585107"/>
            <a:ext cx="4927946" cy="495837"/>
          </a:xfrm>
          <a:prstGeom prst="wedgeRoundRectCallout">
            <a:avLst>
              <a:gd name="adj1" fmla="val -22839"/>
              <a:gd name="adj2" fmla="val 49360"/>
              <a:gd name="adj3" fmla="val 16667"/>
            </a:avLst>
          </a:prstGeom>
          <a:noFill/>
          <a:ln>
            <a:noFill/>
          </a:ln>
          <a:effectLst>
            <a:outerShdw blurRad="149987" dist="250190" dir="8460000" algn="ctr">
              <a:srgbClr val="000000">
                <a:alpha val="28000"/>
              </a:srgbClr>
            </a:outerShdw>
          </a:effectLst>
          <a:scene3d>
            <a:camera prst="isometricOffAxis2Left">
              <a:rot lat="108000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অধিকাশ নারী শিক্ষার আলো থেকে বঞ্চিত </a:t>
            </a:r>
            <a:endParaRPr lang="en-US" dirty="0">
              <a:ln w="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582427211"/>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597</Words>
  <Application>Microsoft Office PowerPoint</Application>
  <PresentationFormat>Widescreen</PresentationFormat>
  <Paragraphs>88</Paragraphs>
  <Slides>22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Calibri</vt:lpstr>
      <vt:lpstr>Calibri Light</vt:lpstr>
      <vt:lpstr>NikoshBAN</vt:lpstr>
      <vt:lpstr>Times New Roman</vt:lpstr>
      <vt:lpstr>Wingdings</vt:lpstr>
      <vt:lpstr>Wingdings 2</vt: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LaTiF</dc:creator>
  <cp:lastModifiedBy>LaTiF</cp:lastModifiedBy>
  <cp:revision>72</cp:revision>
  <dcterms:created xsi:type="dcterms:W3CDTF">2018-05-11T03:17:31Z</dcterms:created>
  <dcterms:modified xsi:type="dcterms:W3CDTF">2018-05-19T11:22:33Z</dcterms:modified>
</cp:coreProperties>
</file>